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51" r:id="rId3"/>
    <p:sldId id="352" r:id="rId4"/>
    <p:sldId id="353" r:id="rId5"/>
    <p:sldId id="354" r:id="rId6"/>
    <p:sldId id="383" r:id="rId7"/>
    <p:sldId id="384" r:id="rId8"/>
    <p:sldId id="257" r:id="rId9"/>
    <p:sldId id="363" r:id="rId10"/>
    <p:sldId id="367" r:id="rId11"/>
    <p:sldId id="365" r:id="rId12"/>
    <p:sldId id="390" r:id="rId13"/>
    <p:sldId id="387" r:id="rId14"/>
    <p:sldId id="388" r:id="rId15"/>
    <p:sldId id="376" r:id="rId16"/>
    <p:sldId id="378" r:id="rId17"/>
    <p:sldId id="379" r:id="rId18"/>
    <p:sldId id="381" r:id="rId19"/>
    <p:sldId id="382" r:id="rId20"/>
    <p:sldId id="375" r:id="rId21"/>
    <p:sldId id="386" r:id="rId22"/>
    <p:sldId id="380" r:id="rId23"/>
    <p:sldId id="395" r:id="rId24"/>
    <p:sldId id="393" r:id="rId25"/>
    <p:sldId id="389" r:id="rId26"/>
    <p:sldId id="377" r:id="rId27"/>
    <p:sldId id="369" r:id="rId28"/>
    <p:sldId id="370" r:id="rId29"/>
    <p:sldId id="391" r:id="rId30"/>
    <p:sldId id="394" r:id="rId31"/>
    <p:sldId id="392" r:id="rId32"/>
    <p:sldId id="362" r:id="rId33"/>
    <p:sldId id="364" r:id="rId34"/>
    <p:sldId id="371" r:id="rId35"/>
    <p:sldId id="372" r:id="rId36"/>
    <p:sldId id="374" r:id="rId37"/>
    <p:sldId id="28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482D32-09E2-419D-88E3-BCDDF7A7203C}">
          <p14:sldIdLst>
            <p14:sldId id="256"/>
            <p14:sldId id="351"/>
            <p14:sldId id="352"/>
            <p14:sldId id="353"/>
            <p14:sldId id="354"/>
            <p14:sldId id="383"/>
            <p14:sldId id="384"/>
            <p14:sldId id="257"/>
            <p14:sldId id="363"/>
            <p14:sldId id="367"/>
            <p14:sldId id="365"/>
            <p14:sldId id="390"/>
            <p14:sldId id="387"/>
            <p14:sldId id="388"/>
            <p14:sldId id="376"/>
            <p14:sldId id="378"/>
            <p14:sldId id="379"/>
            <p14:sldId id="381"/>
            <p14:sldId id="382"/>
            <p14:sldId id="375"/>
            <p14:sldId id="386"/>
            <p14:sldId id="380"/>
            <p14:sldId id="395"/>
            <p14:sldId id="393"/>
            <p14:sldId id="389"/>
            <p14:sldId id="377"/>
            <p14:sldId id="369"/>
            <p14:sldId id="370"/>
            <p14:sldId id="391"/>
            <p14:sldId id="394"/>
            <p14:sldId id="392"/>
            <p14:sldId id="362"/>
            <p14:sldId id="364"/>
          </p14:sldIdLst>
        </p14:section>
        <p14:section name="Untitled Section" id="{C8F6BDFD-61BC-4E89-B380-2342FA463A08}">
          <p14:sldIdLst>
            <p14:sldId id="371"/>
            <p14:sldId id="372"/>
            <p14:sldId id="374"/>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D7D31"/>
    <a:srgbClr val="5A4F3B"/>
    <a:srgbClr val="548235"/>
    <a:srgbClr val="B84297"/>
    <a:srgbClr val="512BD4"/>
    <a:srgbClr val="5E2C62"/>
    <a:srgbClr val="A5A5A5"/>
    <a:srgbClr val="2C441C"/>
    <a:srgbClr val="2A1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68241" autoAdjust="0"/>
  </p:normalViewPr>
  <p:slideViewPr>
    <p:cSldViewPr snapToGrid="0">
      <p:cViewPr varScale="1">
        <p:scale>
          <a:sx n="77" d="100"/>
          <a:sy n="77" d="100"/>
        </p:scale>
        <p:origin x="1812" y="90"/>
      </p:cViewPr>
      <p:guideLst/>
    </p:cSldViewPr>
  </p:slideViewPr>
  <p:outlineViewPr>
    <p:cViewPr>
      <p:scale>
        <a:sx n="33" d="100"/>
        <a:sy n="33" d="100"/>
      </p:scale>
      <p:origin x="0" y="-417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llama.com/"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github.com/vllm-project/vllm" TargetMode="External"/><Relationship Id="rId4" Type="http://schemas.openxmlformats.org/officeDocument/2006/relationships/hyperlink" Target="https://lmstudio.ai/"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Ladies and gentlemen welcome to the multi-tenancy session.</a:t>
            </a:r>
          </a:p>
          <a:p>
            <a:r>
              <a:rPr lang="en-US" dirty="0"/>
              <a:t>Thank you for </a:t>
            </a:r>
            <a:r>
              <a:rPr lang="en-US" b="1" dirty="0"/>
              <a:t>joining me </a:t>
            </a:r>
            <a:r>
              <a:rPr lang="en-US" dirty="0"/>
              <a:t>today. </a:t>
            </a:r>
          </a:p>
          <a:p>
            <a:endParaRPr lang="en-US" dirty="0"/>
          </a:p>
          <a:p>
            <a:r>
              <a:rPr lang="en-US" dirty="0"/>
              <a:t>My name is Alper, and I'm one of the co-founders of Volosoft. </a:t>
            </a:r>
          </a:p>
          <a:p>
            <a:r>
              <a:rPr lang="en-US" dirty="0"/>
              <a:t>I started my .NET carrier 20 years ago with .NET Framework 1.0.</a:t>
            </a:r>
          </a:p>
          <a:p>
            <a:r>
              <a:rPr lang="en-US" dirty="0"/>
              <a:t>I worked on various projects like CRM, HR, Finance, Sales, Telecom …</a:t>
            </a:r>
          </a:p>
          <a:p>
            <a:r>
              <a:rPr lang="en-US" dirty="0"/>
              <a:t>And in every new project, we created the generic features of a web app again </a:t>
            </a:r>
            <a:r>
              <a:rPr lang="en-US" dirty="0" err="1"/>
              <a:t>again</a:t>
            </a:r>
            <a:r>
              <a:rPr lang="en-US" dirty="0"/>
              <a:t>.</a:t>
            </a:r>
          </a:p>
          <a:p>
            <a:r>
              <a:rPr lang="en-US" dirty="0"/>
              <a:t>Login, user management, roles, exception handling, audit logging and so on.</a:t>
            </a:r>
          </a:p>
          <a:p>
            <a:endParaRPr lang="en-US" dirty="0"/>
          </a:p>
          <a:p>
            <a:r>
              <a:rPr lang="en-US" dirty="0"/>
              <a:t>And we have created a base application framework which </a:t>
            </a:r>
            <a:r>
              <a:rPr lang="en-US" b="1" dirty="0"/>
              <a:t>covers all the generic features of web apps </a:t>
            </a:r>
            <a:r>
              <a:rPr lang="en-US" dirty="0"/>
              <a:t>and </a:t>
            </a:r>
            <a:r>
              <a:rPr lang="en-US" b="1" dirty="0"/>
              <a:t>especially today’s topic: MULTI-TENANCY</a:t>
            </a:r>
          </a:p>
          <a:p>
            <a:endParaRPr lang="en-US" dirty="0"/>
          </a:p>
          <a:p>
            <a:r>
              <a:rPr lang="en-US" dirty="0"/>
              <a:t>Today, I will share my </a:t>
            </a:r>
            <a:r>
              <a:rPr lang="en-US" b="1" dirty="0"/>
              <a:t>experiences and insights I've gained </a:t>
            </a:r>
            <a:r>
              <a:rPr lang="en-US" dirty="0"/>
              <a:t>while implementing major multi-tenancy requirements.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23548"/>
              </a:solidFill>
              <a:effectLst/>
              <a:latin typeface="72Brand"/>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35196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1F1F1"/>
                </a:solidFill>
                <a:effectLst/>
                <a:latin typeface="Roboto" panose="02000000000000000000" pitchFamily="2" charset="0"/>
              </a:rPr>
              <a:t>The World's FIRST Psychotherapist Chatbot</a:t>
            </a:r>
          </a:p>
          <a:p>
            <a:r>
              <a:rPr lang="en-US" b="0" i="0" dirty="0">
                <a:solidFill>
                  <a:srgbClr val="000000"/>
                </a:solidFill>
                <a:effectLst/>
                <a:latin typeface="Times New Roman" panose="02020603050405020304" pitchFamily="18" charset="0"/>
              </a:rPr>
              <a:t>This early natural language processing program had been written in the mid-1960s at the MIT Artificial Intelligence Laboratory by Joseph </a:t>
            </a:r>
            <a:r>
              <a:rPr lang="en-US" b="0" i="0" dirty="0" err="1">
                <a:solidFill>
                  <a:srgbClr val="000000"/>
                </a:solidFill>
                <a:effectLst/>
                <a:latin typeface="Times New Roman" panose="02020603050405020304" pitchFamily="18" charset="0"/>
              </a:rPr>
              <a:t>Weizenbaum</a:t>
            </a:r>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Using "'pattern matching" and substitution methodology, the program gives canned responses that made early users feel they were talking to someone who understood their input. The program was limited by the scripts that were in the program</a:t>
            </a:r>
          </a:p>
          <a:p>
            <a:r>
              <a:rPr lang="en-US" b="0" i="0" dirty="0">
                <a:solidFill>
                  <a:srgbClr val="111111"/>
                </a:solidFill>
                <a:effectLst/>
                <a:latin typeface="-apple-system"/>
              </a:rPr>
              <a:t>Eliza works by simple </a:t>
            </a:r>
            <a:r>
              <a:rPr lang="en-US" b="1" i="0" dirty="0">
                <a:solidFill>
                  <a:srgbClr val="BCC7D2"/>
                </a:solidFill>
                <a:effectLst/>
                <a:latin typeface="InterVariable"/>
              </a:rPr>
              <a:t>string replacement</a:t>
            </a:r>
            <a:r>
              <a:rPr lang="en-US" b="0" i="0" dirty="0">
                <a:solidFill>
                  <a:srgbClr val="BCC7D2"/>
                </a:solidFill>
                <a:effectLst/>
                <a:latin typeface="InterVariable"/>
              </a:rPr>
              <a:t> and </a:t>
            </a:r>
            <a:r>
              <a:rPr lang="en-US" b="1" i="0" dirty="0">
                <a:solidFill>
                  <a:srgbClr val="BCC7D2"/>
                </a:solidFill>
                <a:effectLst/>
                <a:latin typeface="InterVariable"/>
              </a:rPr>
              <a:t>pattern matching</a:t>
            </a:r>
            <a:r>
              <a:rPr lang="en-US" b="0" i="0" dirty="0">
                <a:solidFill>
                  <a:srgbClr val="BCC7D2"/>
                </a:solidFill>
                <a:effectLst/>
                <a:latin typeface="InterVariable"/>
              </a:rPr>
              <a:t> techniques</a:t>
            </a:r>
            <a:r>
              <a:rPr lang="en-US" b="0" i="0" dirty="0">
                <a:solidFill>
                  <a:srgbClr val="111111"/>
                </a:solidFill>
                <a:effectLst/>
                <a:latin typeface="-apple-system"/>
              </a:rPr>
              <a:t>, and already had people fooled.</a:t>
            </a:r>
          </a:p>
          <a:p>
            <a:endParaRPr lang="en-US" b="1" dirty="0"/>
          </a:p>
          <a:p>
            <a:r>
              <a:rPr lang="en-US" b="1" dirty="0"/>
              <a:t>Eliza </a:t>
            </a:r>
            <a:r>
              <a:rPr lang="en-US" b="1" dirty="0" err="1"/>
              <a:t>ChatBot</a:t>
            </a:r>
            <a:r>
              <a:rPr lang="en-US" b="1" dirty="0"/>
              <a:t> Implementation</a:t>
            </a:r>
          </a:p>
          <a:p>
            <a:r>
              <a:rPr lang="tr-TR" dirty="0"/>
              <a:t>https://web.njit.edu/~ronkowit/eliza.html</a:t>
            </a:r>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979884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notlarınızı düzeltilmiş ve eksikleri tamamlanmış haliyle, daha akıcı ve anlaşılır bir hale getirdim:</a:t>
            </a:r>
          </a:p>
          <a:p>
            <a:r>
              <a:rPr lang="tr-TR" b="1" dirty="0"/>
              <a:t>Tarih boyunca mühendislik ve teknoloji devrimleri</a:t>
            </a:r>
            <a:endParaRPr lang="tr-TR" dirty="0"/>
          </a:p>
          <a:p>
            <a:r>
              <a:rPr lang="tr-TR" dirty="0"/>
              <a:t>🔹 </a:t>
            </a:r>
            <a:r>
              <a:rPr lang="tr-TR" b="1" dirty="0"/>
              <a:t>Tarım Devrimi:</a:t>
            </a:r>
            <a:br>
              <a:rPr lang="tr-TR" dirty="0"/>
            </a:br>
            <a:r>
              <a:rPr lang="tr-TR" dirty="0"/>
              <a:t>İnsanlık, tarımı keşfettiğinde topluluklar yerleşik hayata geçti ve üretim arttı. 20. yüzyılda tarımsal inovasyonlar hız kazandı. Amerika ve İsrail gibi ülkeler, tohumların DNA’sını değiştirerek daha verimli tarım yapmayı öğrendi. Mısır ve buğday gibi temel ürünler daha verimli hale geldi. Toprak işleme, ülkelerin ekonomisinde önemli bir yer edinirken </a:t>
            </a:r>
            <a:r>
              <a:rPr lang="tr-TR" b="1" dirty="0"/>
              <a:t>ziraat mühendisliği</a:t>
            </a:r>
            <a:r>
              <a:rPr lang="tr-TR" dirty="0"/>
              <a:t> popüler hale geldi.</a:t>
            </a:r>
          </a:p>
          <a:p>
            <a:r>
              <a:rPr lang="tr-TR" dirty="0"/>
              <a:t>🔹 </a:t>
            </a:r>
            <a:r>
              <a:rPr lang="tr-TR" b="1" dirty="0"/>
              <a:t>Sanayi Devrimi:</a:t>
            </a:r>
            <a:br>
              <a:rPr lang="tr-TR" dirty="0"/>
            </a:br>
            <a:r>
              <a:rPr lang="tr-TR" dirty="0"/>
              <a:t>Buhar gücünün keşfiyle birlikte fabrikalar kurulmaya başladı. Metal işleme, seri üretim ve mekanik sistemlerin gelişimiyle </a:t>
            </a:r>
            <a:r>
              <a:rPr lang="tr-TR" b="1" dirty="0"/>
              <a:t>makine mühendisliği</a:t>
            </a:r>
            <a:r>
              <a:rPr lang="tr-TR" dirty="0"/>
              <a:t> büyük önem kazandı. Otomobiller, trenler, devasa üretim hatları bu dönemde ortaya çıktı ve insanlık, fiziksel güce olan bağımlılığını makinelerle değiştirdi.</a:t>
            </a:r>
          </a:p>
          <a:p>
            <a:r>
              <a:rPr lang="tr-TR" dirty="0"/>
              <a:t>🔹 </a:t>
            </a:r>
            <a:r>
              <a:rPr lang="tr-TR" b="1" dirty="0"/>
              <a:t>Uzay Çağı ve Yazılım Devrimi:</a:t>
            </a:r>
            <a:br>
              <a:rPr lang="tr-TR" dirty="0"/>
            </a:br>
            <a:r>
              <a:rPr lang="tr-TR" dirty="0"/>
              <a:t>20. yüzyılın ortalarında, elektronik devrim yaşandı. Japonya ve ABD, çip teknolojisinde öncü ülkeler oldu. </a:t>
            </a:r>
            <a:r>
              <a:rPr lang="tr-TR" b="1" dirty="0"/>
              <a:t>Commodore 64, taşınabilir bilgisayarlar, sanal gerçeklik gözlükleri ve internet</a:t>
            </a:r>
            <a:r>
              <a:rPr lang="tr-TR" dirty="0"/>
              <a:t>, günlük hayatımıza girdi. Yazılım, donanımları çalıştırmak için kritik hale geldi. </a:t>
            </a:r>
            <a:r>
              <a:rPr lang="tr-TR" b="1" dirty="0"/>
              <a:t>Elektronik ve yazılım mühendisliği</a:t>
            </a:r>
            <a:r>
              <a:rPr lang="tr-TR" dirty="0"/>
              <a:t>, bu dönemin en önemli mesleklerinden biri oldu.</a:t>
            </a:r>
          </a:p>
          <a:p>
            <a:r>
              <a:rPr lang="tr-TR" dirty="0"/>
              <a:t>🔹 </a:t>
            </a:r>
            <a:r>
              <a:rPr lang="tr-TR" b="1" dirty="0"/>
              <a:t>Bugün: Yapay Zekâ Devrimi</a:t>
            </a:r>
            <a:br>
              <a:rPr lang="tr-TR" dirty="0"/>
            </a:br>
            <a:r>
              <a:rPr lang="tr-TR" dirty="0"/>
              <a:t>Şu anda </a:t>
            </a:r>
            <a:r>
              <a:rPr lang="tr-TR" b="1" dirty="0"/>
              <a:t>AI devrimine</a:t>
            </a:r>
            <a:r>
              <a:rPr lang="tr-TR" dirty="0"/>
              <a:t> şahitlik ediyoruz. Tıpkı önceki sanayi ve teknoloji devrimleri gibi, bu da insanlık için büyük bir dönüm noktası.</a:t>
            </a:r>
          </a:p>
          <a:p>
            <a:pPr>
              <a:buFont typeface="Arial" panose="020B0604020202020204" pitchFamily="34" charset="0"/>
              <a:buChar char="•"/>
            </a:pPr>
            <a:r>
              <a:rPr lang="tr-TR" dirty="0"/>
              <a:t>AI, artık sadece bilim kurgu değil, hayatımızın merkezinde.</a:t>
            </a:r>
          </a:p>
          <a:p>
            <a:pPr>
              <a:buFont typeface="Arial" panose="020B0604020202020204" pitchFamily="34" charset="0"/>
              <a:buChar char="•"/>
            </a:pPr>
            <a:r>
              <a:rPr lang="tr-TR" dirty="0"/>
              <a:t>Kod yazma, veri analizi, görüntü ve ses işleme gibi alanlarda devrim niteliğinde ilerlemeler kaydediliyor.</a:t>
            </a:r>
          </a:p>
          <a:p>
            <a:pPr>
              <a:buFont typeface="Arial" panose="020B0604020202020204" pitchFamily="34" charset="0"/>
              <a:buChar char="•"/>
            </a:pPr>
            <a:r>
              <a:rPr lang="tr-TR" dirty="0"/>
              <a:t>Teknoloji, akıl almaz bir hızla gelişiyor ve çoğu kişi bu hıza yetişmekte zorlanıyor.</a:t>
            </a:r>
          </a:p>
          <a:p>
            <a:r>
              <a:rPr lang="tr-TR" dirty="0"/>
              <a:t>Geleneksel yazılım mühendisliğinden </a:t>
            </a:r>
            <a:r>
              <a:rPr lang="tr-TR" b="1" dirty="0"/>
              <a:t>yeni nesil mühendislik alanlarına</a:t>
            </a:r>
            <a:r>
              <a:rPr lang="tr-TR" dirty="0"/>
              <a:t>, özellikle </a:t>
            </a:r>
            <a:r>
              <a:rPr lang="tr-TR" b="1" dirty="0"/>
              <a:t>Prompt Mühendisliği’ne</a:t>
            </a:r>
            <a:r>
              <a:rPr lang="tr-TR" dirty="0"/>
              <a:t> doğru bir evrim yaşanıyor. Yapay zekâyı yönlendiren, doğru komutları veren ve verimli çıktı almayı bilen kişiler, geleceğin en önemli uzmanları arasında yer alacak.</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155601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İşte yazılımın gelişimini doğru yıllarla güncelleyerek daha net ve gerçekçi bir şekilde düzelttim:</a:t>
            </a:r>
          </a:p>
          <a:p>
            <a:r>
              <a:rPr lang="tr-TR" b="1" dirty="0"/>
              <a:t>Yazılımın Geçirdiği Evrimler</a:t>
            </a:r>
          </a:p>
          <a:p>
            <a:r>
              <a:rPr lang="tr-TR" dirty="0"/>
              <a:t>Teknolojinin gelişmesiyle yazılım da evrim geçirdi. Gelin, yazılım tarihine birlikte göz atalım:</a:t>
            </a:r>
          </a:p>
          <a:p>
            <a:r>
              <a:rPr lang="tr-TR" b="1" dirty="0"/>
              <a:t>🟢 1940’lar – Makine Dili Dönemi</a:t>
            </a:r>
          </a:p>
          <a:p>
            <a:pPr>
              <a:buFont typeface="Arial" panose="020B0604020202020204" pitchFamily="34" charset="0"/>
              <a:buChar char="•"/>
            </a:pPr>
            <a:r>
              <a:rPr lang="tr-TR" b="1" dirty="0"/>
              <a:t>İlk bilgisayarlar (ENIAC gibi) devasa boyutlardaydı ve yalnızca 0 ve 1 ile programlanıyordu.</a:t>
            </a:r>
            <a:endParaRPr lang="tr-TR" dirty="0"/>
          </a:p>
          <a:p>
            <a:pPr>
              <a:buFont typeface="Arial" panose="020B0604020202020204" pitchFamily="34" charset="0"/>
              <a:buChar char="•"/>
            </a:pPr>
            <a:r>
              <a:rPr lang="tr-TR" dirty="0"/>
              <a:t>Basit bir </a:t>
            </a:r>
            <a:r>
              <a:rPr lang="tr-TR" b="1" dirty="0"/>
              <a:t>toplama işlemi bile onlarca satır kod gerektiriyordu</a:t>
            </a:r>
            <a:r>
              <a:rPr lang="tr-TR" dirty="0"/>
              <a:t>.</a:t>
            </a:r>
          </a:p>
          <a:p>
            <a:pPr>
              <a:buFont typeface="Arial" panose="020B0604020202020204" pitchFamily="34" charset="0"/>
              <a:buChar char="•"/>
            </a:pPr>
            <a:r>
              <a:rPr lang="tr-TR" dirty="0"/>
              <a:t>Örnek: 0101 0010 1010 1101 gibi </a:t>
            </a:r>
            <a:r>
              <a:rPr lang="tr-TR" b="1" dirty="0"/>
              <a:t>binary kodlarla çalışılıyordu</a:t>
            </a:r>
            <a:r>
              <a:rPr lang="tr-TR" dirty="0"/>
              <a:t>.</a:t>
            </a:r>
          </a:p>
          <a:p>
            <a:pPr>
              <a:buFont typeface="Arial" panose="020B0604020202020204" pitchFamily="34" charset="0"/>
              <a:buChar char="•"/>
            </a:pPr>
            <a:r>
              <a:rPr lang="tr-TR" b="1" dirty="0"/>
              <a:t>Her işlemci farklı komut setlerine sahipti</a:t>
            </a:r>
            <a:r>
              <a:rPr lang="tr-TR" dirty="0"/>
              <a:t>, yani bir bilgisayarda yazılan programı başka bir bilgisayara taşımak neredeyse imkânsızdı.</a:t>
            </a:r>
          </a:p>
          <a:p>
            <a:r>
              <a:rPr lang="tr-TR" b="1" dirty="0"/>
              <a:t>🟢 1950’ler – Assembly Dönemi</a:t>
            </a:r>
          </a:p>
          <a:p>
            <a:pPr>
              <a:buFont typeface="Arial" panose="020B0604020202020204" pitchFamily="34" charset="0"/>
              <a:buChar char="•"/>
            </a:pPr>
            <a:r>
              <a:rPr lang="tr-TR" b="1" dirty="0"/>
              <a:t>Makine dilinin karmaşıklığını azaltmak için</a:t>
            </a:r>
            <a:r>
              <a:rPr lang="tr-TR" dirty="0"/>
              <a:t> daha anlaşılır komutlar geliştirildi.</a:t>
            </a:r>
          </a:p>
          <a:p>
            <a:pPr>
              <a:buFont typeface="Arial" panose="020B0604020202020204" pitchFamily="34" charset="0"/>
              <a:buChar char="•"/>
            </a:pPr>
            <a:r>
              <a:rPr lang="tr-TR" b="1" dirty="0"/>
              <a:t>MOV AX, BX gibi düşük seviyeli ama okunabilir komutlar</a:t>
            </a:r>
            <a:r>
              <a:rPr lang="tr-TR" dirty="0"/>
              <a:t> kullanılmaya başlandı.</a:t>
            </a:r>
          </a:p>
          <a:p>
            <a:pPr>
              <a:buFont typeface="Arial" panose="020B0604020202020204" pitchFamily="34" charset="0"/>
              <a:buChar char="•"/>
            </a:pPr>
            <a:r>
              <a:rPr lang="tr-TR" dirty="0"/>
              <a:t>Örnek: MOV AX, 5 ; AX register'ına 5 değerini yükle ADD AX, 3 ; AX register'ındaki değere 3 ekle </a:t>
            </a:r>
          </a:p>
          <a:p>
            <a:r>
              <a:rPr lang="tr-TR" b="1" dirty="0"/>
              <a:t>🟢 1960’lar – Yüksek Seviyeli Diller (Fortran, COBOL)</a:t>
            </a:r>
          </a:p>
          <a:p>
            <a:pPr>
              <a:buFont typeface="Arial" panose="020B0604020202020204" pitchFamily="34" charset="0"/>
              <a:buChar char="•"/>
            </a:pPr>
            <a:r>
              <a:rPr lang="tr-TR" dirty="0"/>
              <a:t>Artık </a:t>
            </a:r>
            <a:r>
              <a:rPr lang="tr-TR" b="1" dirty="0"/>
              <a:t>daha anlaşılır ve taşınabilir kodlar yazılabiliyordu</a:t>
            </a:r>
            <a:r>
              <a:rPr lang="tr-TR" dirty="0"/>
              <a:t>.</a:t>
            </a:r>
          </a:p>
          <a:p>
            <a:pPr>
              <a:buFont typeface="Arial" panose="020B0604020202020204" pitchFamily="34" charset="0"/>
              <a:buChar char="•"/>
            </a:pPr>
            <a:r>
              <a:rPr lang="tr-TR" b="1" dirty="0"/>
              <a:t>Fortran ve COBOL</a:t>
            </a:r>
            <a:r>
              <a:rPr lang="tr-TR" dirty="0"/>
              <a:t>, matematiksel hesaplamalar ve iş dünyasında yaygın olarak kullanıldı.</a:t>
            </a:r>
          </a:p>
          <a:p>
            <a:pPr>
              <a:buFont typeface="Arial" panose="020B0604020202020204" pitchFamily="34" charset="0"/>
              <a:buChar char="•"/>
            </a:pPr>
            <a:r>
              <a:rPr lang="tr-TR" dirty="0"/>
              <a:t>Örnek: PRINT *, "Merhaba Dünya" </a:t>
            </a:r>
          </a:p>
          <a:p>
            <a:r>
              <a:rPr lang="tr-TR" b="1" dirty="0"/>
              <a:t>🟢 1970’ler – C Dili Dönemi</a:t>
            </a:r>
          </a:p>
          <a:p>
            <a:pPr>
              <a:buFont typeface="Arial" panose="020B0604020202020204" pitchFamily="34" charset="0"/>
              <a:buChar char="•"/>
            </a:pPr>
            <a:r>
              <a:rPr lang="tr-TR" b="1" dirty="0"/>
              <a:t>C dili, UNIX işletim sistemini geliştirmek için yaratıldı ve popüler hale geldi.</a:t>
            </a:r>
            <a:endParaRPr lang="tr-TR" dirty="0"/>
          </a:p>
          <a:p>
            <a:pPr>
              <a:buFont typeface="Arial" panose="020B0604020202020204" pitchFamily="34" charset="0"/>
              <a:buChar char="•"/>
            </a:pPr>
            <a:r>
              <a:rPr lang="tr-TR" dirty="0"/>
              <a:t>İşlemciden bağımsız çalışabilen, taşınabilir kodlar yazmak mümkün oldu.</a:t>
            </a:r>
          </a:p>
          <a:p>
            <a:pPr>
              <a:buFont typeface="Arial" panose="020B0604020202020204" pitchFamily="34" charset="0"/>
              <a:buChar char="•"/>
            </a:pPr>
            <a:r>
              <a:rPr lang="tr-TR" dirty="0"/>
              <a:t>Ama hâlâ </a:t>
            </a:r>
            <a:r>
              <a:rPr lang="tr-TR" b="1" dirty="0"/>
              <a:t>hafıza yönetimi manuel yapılıyordu</a:t>
            </a:r>
            <a:r>
              <a:rPr lang="tr-TR" dirty="0"/>
              <a:t> (pointer’lar).</a:t>
            </a:r>
          </a:p>
          <a:p>
            <a:pPr>
              <a:buFont typeface="Arial" panose="020B0604020202020204" pitchFamily="34" charset="0"/>
              <a:buChar char="•"/>
            </a:pPr>
            <a:r>
              <a:rPr lang="tr-TR" dirty="0"/>
              <a:t>Örnek: int toplam = 5 + 3; </a:t>
            </a:r>
          </a:p>
          <a:p>
            <a:r>
              <a:rPr lang="tr-TR" b="1" dirty="0"/>
              <a:t>🟢 1980’ler – C++ Dönemi (Nesne Yönelimli Programlama)</a:t>
            </a:r>
          </a:p>
          <a:p>
            <a:pPr>
              <a:buFont typeface="Arial" panose="020B0604020202020204" pitchFamily="34" charset="0"/>
              <a:buChar char="•"/>
            </a:pPr>
            <a:r>
              <a:rPr lang="tr-TR" b="1" dirty="0"/>
              <a:t>Nesne yönelimli programlama (OOP) konsepti yaygınlaştı.</a:t>
            </a:r>
            <a:endParaRPr lang="tr-TR" dirty="0"/>
          </a:p>
          <a:p>
            <a:pPr>
              <a:buFont typeface="Arial" panose="020B0604020202020204" pitchFamily="34" charset="0"/>
              <a:buChar char="•"/>
            </a:pPr>
            <a:r>
              <a:rPr lang="tr-TR" dirty="0"/>
              <a:t>Gerçek dünyadaki nesneleri </a:t>
            </a:r>
            <a:r>
              <a:rPr lang="tr-TR" b="1" dirty="0"/>
              <a:t>doğrudan modelleyebildik</a:t>
            </a:r>
            <a:r>
              <a:rPr lang="tr-TR" dirty="0"/>
              <a:t> (örneğin, araba, kullanıcı, sipariş vb.).</a:t>
            </a:r>
          </a:p>
          <a:p>
            <a:pPr>
              <a:buFont typeface="Arial" panose="020B0604020202020204" pitchFamily="34" charset="0"/>
              <a:buChar char="•"/>
            </a:pPr>
            <a:r>
              <a:rPr lang="tr-TR" dirty="0"/>
              <a:t>Örnek: class Araba { int hiz; void hizlan() { hiz += 10; } }; </a:t>
            </a:r>
          </a:p>
          <a:p>
            <a:r>
              <a:rPr lang="tr-TR" b="1" dirty="0"/>
              <a:t>🟢 1990’lar – Java / .NET Dönemi</a:t>
            </a:r>
          </a:p>
          <a:p>
            <a:pPr>
              <a:buFont typeface="Arial" panose="020B0604020202020204" pitchFamily="34" charset="0"/>
              <a:buChar char="•"/>
            </a:pPr>
            <a:r>
              <a:rPr lang="tr-TR" b="1" dirty="0"/>
              <a:t>Java ve .NET framework’leri ortaya çıktı.</a:t>
            </a:r>
            <a:endParaRPr lang="tr-TR" dirty="0"/>
          </a:p>
          <a:p>
            <a:pPr>
              <a:buFont typeface="Arial" panose="020B0604020202020204" pitchFamily="34" charset="0"/>
              <a:buChar char="•"/>
            </a:pPr>
            <a:r>
              <a:rPr lang="tr-TR" b="1" dirty="0"/>
              <a:t>Garbage Collection (çöp toplayıcı) sayesinde hafıza yönetimi otomatik hale geldi.</a:t>
            </a:r>
            <a:endParaRPr lang="tr-TR" dirty="0"/>
          </a:p>
          <a:p>
            <a:pPr>
              <a:buFont typeface="Arial" panose="020B0604020202020204" pitchFamily="34" charset="0"/>
              <a:buChar char="•"/>
            </a:pPr>
            <a:r>
              <a:rPr lang="tr-TR" b="1" dirty="0"/>
              <a:t>Platform bağımsız kodlar yazılabiliyordu.</a:t>
            </a:r>
            <a:endParaRPr lang="tr-TR" dirty="0"/>
          </a:p>
          <a:p>
            <a:pPr>
              <a:buFont typeface="Arial" panose="020B0604020202020204" pitchFamily="34" charset="0"/>
              <a:buChar char="•"/>
            </a:pPr>
            <a:r>
              <a:rPr lang="tr-TR" b="1" dirty="0"/>
              <a:t>Web uygulamaları hızla yaygınlaşmaya başladı.</a:t>
            </a:r>
            <a:endParaRPr lang="tr-TR" dirty="0"/>
          </a:p>
          <a:p>
            <a:r>
              <a:rPr lang="tr-TR" b="1" dirty="0"/>
              <a:t>🟢 2000’ler – Web ve Mobil Geliştirme Dönemi</a:t>
            </a:r>
          </a:p>
          <a:p>
            <a:pPr>
              <a:buFont typeface="Arial" panose="020B0604020202020204" pitchFamily="34" charset="0"/>
              <a:buChar char="•"/>
            </a:pPr>
            <a:r>
              <a:rPr lang="tr-TR" b="1" dirty="0"/>
              <a:t>Web programlamada PHP, JavaScript ve Ruby gibi diller popüler oldu.</a:t>
            </a:r>
            <a:endParaRPr lang="tr-TR" dirty="0"/>
          </a:p>
          <a:p>
            <a:pPr>
              <a:buFont typeface="Arial" panose="020B0604020202020204" pitchFamily="34" charset="0"/>
              <a:buChar char="•"/>
            </a:pPr>
            <a:r>
              <a:rPr lang="tr-TR" b="1" dirty="0"/>
              <a:t>Mobil uygulamalar yükselişe geçti (iOS ve Android geliştirme başladı).</a:t>
            </a:r>
            <a:endParaRPr lang="tr-TR" dirty="0"/>
          </a:p>
          <a:p>
            <a:pPr>
              <a:buFont typeface="Arial" panose="020B0604020202020204" pitchFamily="34" charset="0"/>
              <a:buChar char="•"/>
            </a:pPr>
            <a:r>
              <a:rPr lang="tr-TR" b="1" dirty="0"/>
              <a:t>Framework’ler sayesinde birçok şeyi sıfırdan yazmak yerine hazır çözümler kullanılmaya başlandı.</a:t>
            </a:r>
            <a:endParaRPr lang="tr-TR" dirty="0"/>
          </a:p>
          <a:p>
            <a:r>
              <a:rPr lang="tr-TR" b="1" dirty="0"/>
              <a:t>🟢 2010’lar – JavaScript / Python Dönemi</a:t>
            </a:r>
          </a:p>
          <a:p>
            <a:pPr>
              <a:buFont typeface="Arial" panose="020B0604020202020204" pitchFamily="34" charset="0"/>
              <a:buChar char="•"/>
            </a:pPr>
            <a:r>
              <a:rPr lang="tr-TR" b="1" dirty="0"/>
              <a:t>JavaScript, React ve Node.js ile web’in kralı oldu.</a:t>
            </a:r>
            <a:endParaRPr lang="tr-TR" dirty="0"/>
          </a:p>
          <a:p>
            <a:pPr>
              <a:buFont typeface="Arial" panose="020B0604020202020204" pitchFamily="34" charset="0"/>
              <a:buChar char="•"/>
            </a:pPr>
            <a:r>
              <a:rPr lang="tr-TR" b="1" dirty="0"/>
              <a:t>Python, makine öğrenmesi ve veri bilimiyle zirveye çıktı.</a:t>
            </a:r>
            <a:endParaRPr lang="tr-TR" dirty="0"/>
          </a:p>
          <a:p>
            <a:pPr>
              <a:buFont typeface="Arial" panose="020B0604020202020204" pitchFamily="34" charset="0"/>
              <a:buChar char="•"/>
            </a:pPr>
            <a:r>
              <a:rPr lang="tr-TR" b="1" dirty="0"/>
              <a:t>npm / pip gibi paket yöneticileri sayesinde herkesin kullanabileceği hazır kütüphaneler oluştu.</a:t>
            </a:r>
            <a:endParaRPr lang="tr-TR" dirty="0"/>
          </a:p>
          <a:p>
            <a:pPr>
              <a:buFont typeface="Arial" panose="020B0604020202020204" pitchFamily="34" charset="0"/>
              <a:buChar char="•"/>
            </a:pPr>
            <a:r>
              <a:rPr lang="tr-TR" dirty="0"/>
              <a:t>Örnek: let toplam = sayilar.reduce((a, b) =&gt; a + b); </a:t>
            </a:r>
          </a:p>
          <a:p>
            <a:r>
              <a:rPr lang="tr-TR" b="1" dirty="0"/>
              <a:t>Bugün ve Gelecek</a:t>
            </a:r>
          </a:p>
          <a:p>
            <a:r>
              <a:rPr lang="tr-TR" b="1" dirty="0"/>
              <a:t>🔵 2020-2024 – AI Destekli Geliştirme</a:t>
            </a:r>
          </a:p>
          <a:p>
            <a:pPr>
              <a:buFont typeface="Arial" panose="020B0604020202020204" pitchFamily="34" charset="0"/>
              <a:buChar char="•"/>
            </a:pPr>
            <a:r>
              <a:rPr lang="tr-TR" b="1" dirty="0"/>
              <a:t>İlk AI destekli kod tahmini, Google Klavye’nin sonraki kelimeyi tahmin etmesiyle hayatımıza girdi.</a:t>
            </a:r>
            <a:endParaRPr lang="tr-TR" dirty="0"/>
          </a:p>
          <a:p>
            <a:pPr>
              <a:buFont typeface="Arial" panose="020B0604020202020204" pitchFamily="34" charset="0"/>
              <a:buChar char="•"/>
            </a:pPr>
            <a:r>
              <a:rPr lang="tr-TR" b="1" dirty="0"/>
              <a:t>GitHub Copilot, Cursor, Replit, WindSurf, Bolt</a:t>
            </a:r>
            <a:r>
              <a:rPr lang="tr-TR" dirty="0"/>
              <a:t> gibi AI araçları artık kod yazıyor, düzeltiyor, editliyor.</a:t>
            </a:r>
          </a:p>
          <a:p>
            <a:pPr>
              <a:buFont typeface="Arial" panose="020B0604020202020204" pitchFamily="34" charset="0"/>
              <a:buChar char="•"/>
            </a:pPr>
            <a:r>
              <a:rPr lang="tr-TR" b="1" dirty="0"/>
              <a:t>ChatGPT, Claude, DeepSeek gibi modellerle</a:t>
            </a:r>
            <a:r>
              <a:rPr lang="tr-TR" dirty="0"/>
              <a:t> insanlar </a:t>
            </a:r>
            <a:r>
              <a:rPr lang="tr-TR" b="1" dirty="0"/>
              <a:t>doğal dilde konuşarak</a:t>
            </a:r>
            <a:r>
              <a:rPr lang="tr-TR" dirty="0"/>
              <a:t> kod yazdırabiliyor.</a:t>
            </a:r>
          </a:p>
          <a:p>
            <a:pPr>
              <a:buFont typeface="Arial" panose="020B0604020202020204" pitchFamily="34" charset="0"/>
              <a:buChar char="•"/>
            </a:pPr>
            <a:r>
              <a:rPr lang="tr-TR" dirty="0"/>
              <a:t>Örnek:</a:t>
            </a:r>
            <a:br>
              <a:rPr lang="tr-TR" dirty="0"/>
            </a:br>
            <a:r>
              <a:rPr lang="tr-TR" dirty="0"/>
              <a:t>"Bir görselin renk paletlerini bulan bir React projesi yaz" dediğimizde </a:t>
            </a:r>
            <a:r>
              <a:rPr lang="tr-TR" b="1" dirty="0"/>
              <a:t>AI baştan sona projeyi oluşturuyor</a:t>
            </a:r>
            <a:r>
              <a:rPr lang="tr-TR" dirty="0"/>
              <a:t>.</a:t>
            </a:r>
          </a:p>
          <a:p>
            <a:r>
              <a:rPr lang="tr-TR" b="1" dirty="0"/>
              <a:t>🔵 2025-2030 – AI Odaklı Sistem Tasarımı</a:t>
            </a:r>
          </a:p>
          <a:p>
            <a:pPr>
              <a:buFont typeface="Arial" panose="020B0604020202020204" pitchFamily="34" charset="0"/>
              <a:buChar char="•"/>
            </a:pPr>
            <a:r>
              <a:rPr lang="tr-TR" b="1" dirty="0"/>
              <a:t>Kod yazmak yerine, sistemleri tasarlıyor olacağız.</a:t>
            </a:r>
            <a:endParaRPr lang="tr-TR" dirty="0"/>
          </a:p>
          <a:p>
            <a:pPr>
              <a:buFont typeface="Arial" panose="020B0604020202020204" pitchFamily="34" charset="0"/>
              <a:buChar char="•"/>
            </a:pPr>
            <a:r>
              <a:rPr lang="tr-TR" b="1" dirty="0"/>
              <a:t>AI, doğrudan isteklerimizi anlamaya başlayacak.</a:t>
            </a:r>
            <a:endParaRPr lang="tr-TR" dirty="0"/>
          </a:p>
          <a:p>
            <a:pPr>
              <a:buFont typeface="Arial" panose="020B0604020202020204" pitchFamily="34" charset="0"/>
              <a:buChar char="•"/>
            </a:pPr>
            <a:r>
              <a:rPr lang="tr-TR" dirty="0"/>
              <a:t>Örnek bir diyalog:</a:t>
            </a:r>
            <a:br>
              <a:rPr lang="tr-TR" dirty="0"/>
            </a:br>
            <a:r>
              <a:rPr lang="tr-TR" b="1" dirty="0"/>
              <a:t>İnsan</a:t>
            </a:r>
            <a:r>
              <a:rPr lang="tr-TR" dirty="0"/>
              <a:t>: Bana bir e-ticaret sitesi geliştir</a:t>
            </a:r>
          </a:p>
          <a:p>
            <a:pPr marL="742950" lvl="1" indent="-285750">
              <a:buFont typeface="Arial" panose="020B0604020202020204" pitchFamily="34" charset="0"/>
              <a:buChar char="•"/>
            </a:pPr>
            <a:r>
              <a:rPr lang="tr-TR" dirty="0"/>
              <a:t>Üyelik sistemi olsun</a:t>
            </a:r>
          </a:p>
          <a:p>
            <a:pPr marL="742950" lvl="1" indent="-285750">
              <a:buFont typeface="Arial" panose="020B0604020202020204" pitchFamily="34" charset="0"/>
              <a:buChar char="•"/>
            </a:pPr>
            <a:r>
              <a:rPr lang="tr-TR" dirty="0"/>
              <a:t>Sepete ürün eklenebilsin</a:t>
            </a:r>
          </a:p>
          <a:p>
            <a:pPr marL="742950" lvl="1" indent="-285750">
              <a:buFont typeface="Arial" panose="020B0604020202020204" pitchFamily="34" charset="0"/>
              <a:buChar char="•"/>
            </a:pPr>
            <a:r>
              <a:rPr lang="tr-TR" dirty="0"/>
              <a:t>Stripe ile ödeme entegrasyonu yapılsın</a:t>
            </a:r>
          </a:p>
          <a:p>
            <a:pPr marL="742950" lvl="1" indent="-285750">
              <a:buFont typeface="Arial" panose="020B0604020202020204" pitchFamily="34" charset="0"/>
              <a:buChar char="•"/>
            </a:pPr>
            <a:r>
              <a:rPr lang="tr-TR" dirty="0"/>
              <a:t>Stok takibi olsun</a:t>
            </a:r>
          </a:p>
          <a:p>
            <a:pPr marL="742950" lvl="1" indent="-285750">
              <a:buFont typeface="Arial" panose="020B0604020202020204" pitchFamily="34" charset="0"/>
              <a:buChar char="•"/>
            </a:pPr>
            <a:r>
              <a:rPr lang="tr-TR" dirty="0"/>
              <a:t>Fiyatlar TL ve USD olarak gösterilsin</a:t>
            </a:r>
          </a:p>
          <a:p>
            <a:pPr>
              <a:buFont typeface="Arial" panose="020B0604020202020204" pitchFamily="34" charset="0"/>
              <a:buChar char="•"/>
            </a:pPr>
            <a:r>
              <a:rPr lang="tr-TR" b="1" dirty="0"/>
              <a:t>AI</a:t>
            </a:r>
            <a:r>
              <a:rPr lang="tr-TR" dirty="0"/>
              <a:t>: Tamam, sistemi kuruyorum. Hangi bulut servis sağlayıcısını tercih edersiniz?</a:t>
            </a:r>
          </a:p>
          <a:p>
            <a:pPr>
              <a:buFont typeface="Arial" panose="020B0604020202020204" pitchFamily="34" charset="0"/>
              <a:buChar char="•"/>
            </a:pPr>
            <a:r>
              <a:rPr lang="tr-TR" b="1" dirty="0"/>
              <a:t>İnsan</a:t>
            </a:r>
            <a:r>
              <a:rPr lang="tr-TR" dirty="0"/>
              <a:t>: AWS kullan, aylık trafik beklentim 100k kullanıcı</a:t>
            </a:r>
          </a:p>
          <a:p>
            <a:pPr>
              <a:buFont typeface="Arial" panose="020B0604020202020204" pitchFamily="34" charset="0"/>
              <a:buChar char="•"/>
            </a:pPr>
            <a:r>
              <a:rPr lang="tr-TR" b="1" dirty="0"/>
              <a:t>AI</a:t>
            </a:r>
            <a:r>
              <a:rPr lang="tr-TR" dirty="0"/>
              <a:t>: Tamam, şunları da yapmamız lazım:</a:t>
            </a:r>
          </a:p>
          <a:p>
            <a:pPr marL="742950" lvl="1" indent="-285750">
              <a:buFont typeface="Arial" panose="020B0604020202020204" pitchFamily="34" charset="0"/>
              <a:buChar char="•"/>
            </a:pPr>
            <a:r>
              <a:rPr lang="tr-TR" dirty="0"/>
              <a:t>Auth için Cognito</a:t>
            </a:r>
          </a:p>
          <a:p>
            <a:pPr marL="742950" lvl="1" indent="-285750">
              <a:buFont typeface="Arial" panose="020B0604020202020204" pitchFamily="34" charset="0"/>
              <a:buChar char="•"/>
            </a:pPr>
            <a:r>
              <a:rPr lang="tr-TR" dirty="0"/>
              <a:t>Veritabanı için DynamoDB</a:t>
            </a:r>
          </a:p>
          <a:p>
            <a:pPr marL="742950" lvl="1" indent="-285750">
              <a:buFont typeface="Arial" panose="020B0604020202020204" pitchFamily="34" charset="0"/>
              <a:buChar char="•"/>
            </a:pPr>
            <a:r>
              <a:rPr lang="tr-TR" dirty="0"/>
              <a:t>CDN için CloudFront</a:t>
            </a:r>
          </a:p>
          <a:p>
            <a:pPr marL="742950" lvl="1" indent="-285750">
              <a:buFont typeface="Arial" panose="020B0604020202020204" pitchFamily="34" charset="0"/>
              <a:buChar char="•"/>
            </a:pPr>
            <a:r>
              <a:rPr lang="tr-TR" dirty="0"/>
              <a:t>API Gateway ve Lambda</a:t>
            </a:r>
          </a:p>
          <a:p>
            <a:r>
              <a:rPr lang="tr-TR" b="1" dirty="0"/>
              <a:t>🔵 2030 ve Sonrası – AI-First Yazılım Geliştirme</a:t>
            </a:r>
          </a:p>
          <a:p>
            <a:pPr>
              <a:buFont typeface="Arial" panose="020B0604020202020204" pitchFamily="34" charset="0"/>
              <a:buChar char="•"/>
            </a:pPr>
            <a:r>
              <a:rPr lang="tr-TR" b="1" dirty="0"/>
              <a:t>Kod yazmak yerine sadece ne istediğimizi söyleyeceğimiz bir döneme giriyoruz.</a:t>
            </a:r>
            <a:endParaRPr lang="tr-TR" dirty="0"/>
          </a:p>
          <a:p>
            <a:pPr>
              <a:buFont typeface="Arial" panose="020B0604020202020204" pitchFamily="34" charset="0"/>
              <a:buChar char="•"/>
            </a:pPr>
            <a:r>
              <a:rPr lang="tr-TR" b="1" dirty="0"/>
              <a:t>Klavye ve ekran bile eski bir teknoloji haline gelebilir.</a:t>
            </a:r>
            <a:endParaRPr lang="tr-TR" dirty="0"/>
          </a:p>
          <a:p>
            <a:pPr>
              <a:buFont typeface="Arial" panose="020B0604020202020204" pitchFamily="34" charset="0"/>
              <a:buChar char="•"/>
            </a:pPr>
            <a:r>
              <a:rPr lang="tr-TR" b="1" dirty="0"/>
              <a:t>Hologram, AR (artırılmış gerçeklik) ve VR (sanal gerçeklik) arayüzleri</a:t>
            </a:r>
            <a:r>
              <a:rPr lang="tr-TR" dirty="0"/>
              <a:t> programlama dünyasını değiştirebilir.</a:t>
            </a:r>
          </a:p>
          <a:p>
            <a:pPr>
              <a:buFont typeface="Arial" panose="020B0604020202020204" pitchFamily="34" charset="0"/>
              <a:buChar char="•"/>
            </a:pPr>
            <a:r>
              <a:rPr lang="tr-TR" b="1" dirty="0"/>
              <a:t>AI, sadece kod yazmakla kalmayacak, proaktif olarak önerilerde bulunup hataları düzeltecek.</a:t>
            </a:r>
            <a:endParaRPr lang="tr-TR" dirty="0"/>
          </a:p>
          <a:p>
            <a:r>
              <a:rPr lang="tr-TR" dirty="0"/>
              <a:t>Örneğin:</a:t>
            </a:r>
          </a:p>
          <a:p>
            <a:r>
              <a:rPr lang="tr-TR" b="1" dirty="0"/>
              <a:t>İnsan</a:t>
            </a:r>
            <a:r>
              <a:rPr lang="tr-TR" dirty="0"/>
              <a:t>: Bana bir kişisel asistan yap.</a:t>
            </a:r>
            <a:br>
              <a:rPr lang="tr-TR" dirty="0"/>
            </a:br>
            <a:r>
              <a:rPr lang="tr-TR" b="1" dirty="0"/>
              <a:t>AI</a:t>
            </a:r>
            <a:r>
              <a:rPr lang="tr-TR" dirty="0"/>
              <a:t>: Hangi platformda çalışmasını istiyorsun? iOS, Android, Web?</a:t>
            </a:r>
            <a:br>
              <a:rPr lang="tr-TR" dirty="0"/>
            </a:br>
            <a:r>
              <a:rPr lang="tr-TR" b="1" dirty="0"/>
              <a:t>İnsan</a:t>
            </a:r>
            <a:r>
              <a:rPr lang="tr-TR" dirty="0"/>
              <a:t>: Hepsinde. Sesli komutları da anlasın.</a:t>
            </a:r>
            <a:br>
              <a:rPr lang="tr-TR" dirty="0"/>
            </a:br>
            <a:r>
              <a:rPr lang="tr-TR" b="1" dirty="0"/>
              <a:t>AI</a:t>
            </a:r>
            <a:r>
              <a:rPr lang="tr-TR" dirty="0"/>
              <a:t>: Tamam, OpenAI Whisper API’yi kullanarak ses tanıma ekliyorum.</a:t>
            </a:r>
          </a:p>
          <a:p>
            <a:r>
              <a:rPr lang="tr-TR" b="1" dirty="0"/>
              <a:t>Sonuç</a:t>
            </a:r>
          </a:p>
          <a:p>
            <a:r>
              <a:rPr lang="tr-TR" dirty="0"/>
              <a:t>Yazılım mühendisliği </a:t>
            </a:r>
            <a:r>
              <a:rPr lang="tr-TR" b="1" dirty="0"/>
              <a:t>makine kodlarından yapay zekâ destekli geliştirmeye</a:t>
            </a:r>
            <a:r>
              <a:rPr lang="tr-TR" dirty="0"/>
              <a:t> kadar büyük bir dönüşüm geçirdi. 2030'lara doğru </a:t>
            </a:r>
            <a:r>
              <a:rPr lang="tr-TR" b="1" dirty="0"/>
              <a:t>yazılım geliştirmenin tamamen yapay zekâya entegre olduğu</a:t>
            </a:r>
            <a:r>
              <a:rPr lang="tr-TR" dirty="0"/>
              <a:t> ve </a:t>
            </a:r>
            <a:r>
              <a:rPr lang="tr-TR" b="1" dirty="0"/>
              <a:t>klasik kod yazmanın giderek azaldığı</a:t>
            </a:r>
            <a:r>
              <a:rPr lang="tr-TR" dirty="0"/>
              <a:t> bir döneme gireceğiz. 🚀</a:t>
            </a:r>
          </a:p>
          <a:p>
            <a:r>
              <a:rPr lang="tr-TR" dirty="0"/>
              <a:t>Bundan sonra </a:t>
            </a:r>
            <a:r>
              <a:rPr lang="tr-TR" b="1" dirty="0"/>
              <a:t>yazılım mühendisleri, sistemleri tasarlayan, yöneten ve optimize eden kişilere dönüşecek</a:t>
            </a:r>
            <a:r>
              <a:rPr lang="tr-TR" dirty="0"/>
              <a:t>.</a:t>
            </a:r>
          </a:p>
          <a:p>
            <a:r>
              <a:rPr lang="tr-TR" dirty="0"/>
              <a:t>Bu versiyon </a:t>
            </a:r>
            <a:r>
              <a:rPr lang="tr-TR" b="1" dirty="0"/>
              <a:t>tarihler açısından daha doğru</a:t>
            </a:r>
            <a:r>
              <a:rPr lang="tr-TR" dirty="0"/>
              <a:t> ve </a:t>
            </a:r>
            <a:r>
              <a:rPr lang="tr-TR" b="1" dirty="0"/>
              <a:t>akıcı bir anlatım</a:t>
            </a:r>
            <a:r>
              <a:rPr lang="tr-TR" dirty="0"/>
              <a:t> sunuyor. Grafikle de desteklemek istersen, önceki gibi bir zaman çizelgesi oluşturabiliriz! 😊</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235829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a:t>
            </a:r>
            <a:r>
              <a:rPr lang="en-US" dirty="0" err="1"/>
              <a:t>geleceği</a:t>
            </a:r>
            <a:r>
              <a:rPr lang="en-US" dirty="0"/>
              <a:t> — </a:t>
            </a:r>
            <a:r>
              <a:rPr lang="tr-TR" dirty="0"/>
              <a:t>Satya Nadella</a:t>
            </a:r>
            <a:endParaRPr lang="en-US" dirty="0"/>
          </a:p>
          <a:p>
            <a:endParaRPr lang="en-US" dirty="0"/>
          </a:p>
          <a:p>
            <a:pPr marL="0" indent="0">
              <a:buFont typeface="Arial" panose="020B0604020202020204" pitchFamily="34" charset="0"/>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a:t>Nadella, Geleneksel SaaS ’ı “veritabanı üzerinde ince bir UI katmanı” olarak tanımlıyor ve yapay zekâ ajanlarının doğrudan veritabanlarıyla etkileşime girerek geleneksel SaaS çözümlerini gereksiz hale getireceğini öngörüyor. AI, iş süreçlerini otonom şekilde yönetebildiğinde, şirketler neden pahalı ve karmaşık SaaS yazılımlarına ihtiyaç duysun?</a:t>
            </a:r>
            <a:endParaRPr lang="en-US" dirty="0"/>
          </a:p>
          <a:p>
            <a:pPr marL="171450" indent="-171450">
              <a:buFont typeface="Arial" panose="020B0604020202020204" pitchFamily="34" charset="0"/>
              <a:buChar char="•"/>
            </a:pPr>
            <a:r>
              <a:rPr lang="tr-TR" dirty="0"/>
              <a:t>Yapay zekâ ajanların farklı sistemler arasında entegrasyonu sağlayarak daha verimli bir işleyiş sunacağını ifade etti.</a:t>
            </a:r>
          </a:p>
          <a:p>
            <a:pPr marL="171450" indent="-171450">
              <a:buFont typeface="Arial" panose="020B0604020202020204" pitchFamily="34" charset="0"/>
              <a:buChar char="•"/>
            </a:pPr>
            <a:r>
              <a:rPr lang="tr-TR" dirty="0"/>
              <a:t>Excel gibi araçların yapay zekâ ve Python entegrasyonu sayesinde gelişerek gelişmiş veri analizi ve otonom planlama yapabilecek hale geldiğini örnek gösterdi.</a:t>
            </a:r>
          </a:p>
          <a:p>
            <a:endParaRPr lang="en-US" dirty="0"/>
          </a:p>
          <a:p>
            <a:r>
              <a:rPr lang="tr-TR" dirty="0"/>
              <a:t>Bu değişim, iş akışlarını daha akıllı hale getirmeyi ve verimliliği artırmayı amaçlayan bir yapay zekâ çağının başlangıcına işaret ediyor.</a:t>
            </a:r>
            <a:endParaRPr lang="en-US" dirty="0"/>
          </a:p>
          <a:p>
            <a:endParaRPr lang="tr-TR" dirty="0"/>
          </a:p>
          <a:p>
            <a:r>
              <a:rPr lang="tr-TR" dirty="0"/>
              <a:t>SaaS şirketleri için yol ayrımı net: Ya yapay zekâya uyum sağlayarak değerlerini yeniden tanımlayacaklar ya da rekabetin gerisinde kalacaklar. </a:t>
            </a:r>
            <a:endParaRPr lang="en-US" dirty="0"/>
          </a:p>
          <a:p>
            <a:endParaRPr lang="en-US" dirty="0"/>
          </a:p>
          <a:p>
            <a:endParaRPr lang="en-US" dirty="0"/>
          </a:p>
          <a:p>
            <a:endParaRPr lang="en-US" dirty="0"/>
          </a:p>
          <a:p>
            <a:r>
              <a:rPr lang="tr-TR" dirty="0"/>
              <a:t>https://www.youtube.com/watch?v=9NtsnzRFJ_o</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147307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A7B8-9D5C-4DA8-F50D-C8BC0852B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8DBD-2480-23C4-322D-3C96864CA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613EDC-4913-75AD-020E-071D0E8268A7}"/>
              </a:ext>
            </a:extLst>
          </p:cNvPr>
          <p:cNvSpPr>
            <a:spLocks noGrp="1"/>
          </p:cNvSpPr>
          <p:nvPr>
            <p:ph type="body" idx="1"/>
          </p:nvPr>
        </p:nvSpPr>
        <p:spPr/>
        <p:txBody>
          <a:bodyPr/>
          <a:lstStyle/>
          <a:p>
            <a:r>
              <a:rPr lang="en-US" dirty="0"/>
              <a:t>Lessin – </a:t>
            </a:r>
            <a:r>
              <a:rPr lang="en-US" dirty="0" err="1"/>
              <a:t>eski</a:t>
            </a:r>
            <a:r>
              <a:rPr lang="en-US" dirty="0"/>
              <a:t> Facebook </a:t>
            </a:r>
            <a:r>
              <a:rPr lang="en-US" dirty="0" err="1"/>
              <a:t>ürün</a:t>
            </a:r>
            <a:r>
              <a:rPr lang="en-US" dirty="0"/>
              <a:t> </a:t>
            </a:r>
            <a:r>
              <a:rPr lang="en-US" dirty="0" err="1"/>
              <a:t>müdürü</a:t>
            </a:r>
            <a:endParaRPr lang="en-US" dirty="0"/>
          </a:p>
          <a:p>
            <a:endParaRPr lang="en-US" dirty="0"/>
          </a:p>
          <a:p>
            <a:r>
              <a:rPr lang="en-US" dirty="0" err="1"/>
              <a:t>CRM’ler</a:t>
            </a:r>
            <a:r>
              <a:rPr lang="en-US" dirty="0"/>
              <a:t> </a:t>
            </a:r>
            <a:r>
              <a:rPr lang="en-US" dirty="0" err="1"/>
              <a:t>çöp</a:t>
            </a:r>
            <a:r>
              <a:rPr lang="en-US" dirty="0"/>
              <a:t> </a:t>
            </a:r>
            <a:r>
              <a:rPr lang="en-US" dirty="0" err="1"/>
              <a:t>olacak</a:t>
            </a:r>
            <a:r>
              <a:rPr lang="en-US" dirty="0"/>
              <a:t>.</a:t>
            </a:r>
          </a:p>
          <a:p>
            <a:r>
              <a:rPr lang="en-US" dirty="0"/>
              <a:t>Google </a:t>
            </a:r>
            <a:r>
              <a:rPr lang="en-US" dirty="0" err="1"/>
              <a:t>NotebookLM’e</a:t>
            </a:r>
            <a:r>
              <a:rPr lang="en-US" dirty="0"/>
              <a:t> son 10 </a:t>
            </a:r>
            <a:r>
              <a:rPr lang="en-US" dirty="0" err="1"/>
              <a:t>yıllık</a:t>
            </a:r>
            <a:r>
              <a:rPr lang="en-US" dirty="0"/>
              <a:t> </a:t>
            </a:r>
            <a:r>
              <a:rPr lang="en-US" dirty="0" err="1"/>
              <a:t>tüm</a:t>
            </a:r>
            <a:r>
              <a:rPr lang="en-US" dirty="0"/>
              <a:t> email </a:t>
            </a:r>
            <a:r>
              <a:rPr lang="en-US" dirty="0" err="1"/>
              <a:t>datasını</a:t>
            </a:r>
            <a:r>
              <a:rPr lang="en-US" dirty="0"/>
              <a:t> </a:t>
            </a:r>
            <a:r>
              <a:rPr lang="en-US" dirty="0" err="1"/>
              <a:t>veriyor</a:t>
            </a:r>
            <a:r>
              <a:rPr lang="en-US" dirty="0"/>
              <a:t> ve chat </a:t>
            </a:r>
            <a:r>
              <a:rPr lang="en-US" dirty="0" err="1"/>
              <a:t>yaparak</a:t>
            </a:r>
            <a:r>
              <a:rPr lang="en-US" dirty="0"/>
              <a:t> </a:t>
            </a:r>
            <a:r>
              <a:rPr lang="en-US" dirty="0" err="1"/>
              <a:t>bu</a:t>
            </a:r>
            <a:r>
              <a:rPr lang="en-US" dirty="0"/>
              <a:t> </a:t>
            </a:r>
            <a:r>
              <a:rPr lang="en-US" dirty="0" err="1"/>
              <a:t>bilgiyi</a:t>
            </a:r>
            <a:r>
              <a:rPr lang="en-US" dirty="0"/>
              <a:t> </a:t>
            </a:r>
            <a:r>
              <a:rPr lang="en-US" dirty="0" err="1"/>
              <a:t>kullanabiliyor</a:t>
            </a:r>
            <a:r>
              <a:rPr lang="en-US" dirty="0"/>
              <a:t>.</a:t>
            </a:r>
          </a:p>
          <a:p>
            <a:r>
              <a:rPr lang="en-US" dirty="0" err="1"/>
              <a:t>Geleneksel</a:t>
            </a:r>
            <a:r>
              <a:rPr lang="en-US" dirty="0"/>
              <a:t> CRM Sistemleri </a:t>
            </a:r>
            <a:r>
              <a:rPr lang="en-US" dirty="0" err="1"/>
              <a:t>kendini</a:t>
            </a:r>
            <a:r>
              <a:rPr lang="en-US" dirty="0"/>
              <a:t> </a:t>
            </a:r>
            <a:r>
              <a:rPr lang="en-US" dirty="0" err="1"/>
              <a:t>güncellemezse</a:t>
            </a:r>
            <a:r>
              <a:rPr lang="en-US" dirty="0"/>
              <a:t>, son </a:t>
            </a:r>
            <a:r>
              <a:rPr lang="en-US" dirty="0" err="1"/>
              <a:t>yakındır</a:t>
            </a:r>
            <a:r>
              <a:rPr lang="en-US" dirty="0"/>
              <a:t>!</a:t>
            </a:r>
          </a:p>
          <a:p>
            <a:endParaRPr lang="en-US" dirty="0"/>
          </a:p>
          <a:p>
            <a:r>
              <a:rPr lang="tr-TR" dirty="0"/>
              <a:t>https://x.com/lessin/status/1851257355968680131</a:t>
            </a:r>
          </a:p>
        </p:txBody>
      </p:sp>
      <p:sp>
        <p:nvSpPr>
          <p:cNvPr id="4" name="Slide Number Placeholder 3">
            <a:extLst>
              <a:ext uri="{FF2B5EF4-FFF2-40B4-BE49-F238E27FC236}">
                <a16:creationId xmlns:a16="http://schemas.microsoft.com/office/drawing/2014/main" id="{0762D32A-6D7D-2BDF-4D60-EE2156B7E841}"/>
              </a:ext>
            </a:extLst>
          </p:cNvPr>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4049442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7E5CA-F6F6-5A9E-C697-55E1E35FCC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56AAC-BC40-09DD-0AC0-74CB185BD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B7D05-E2E8-0CB3-DA84-DBC076D570C7}"/>
              </a:ext>
            </a:extLst>
          </p:cNvPr>
          <p:cNvSpPr>
            <a:spLocks noGrp="1"/>
          </p:cNvSpPr>
          <p:nvPr>
            <p:ph type="body" idx="1"/>
          </p:nvPr>
        </p:nvSpPr>
        <p:spPr/>
        <p:txBody>
          <a:bodyPr/>
          <a:lstStyle/>
          <a:p>
            <a:r>
              <a:rPr lang="en-US" dirty="0"/>
              <a:t>K</a:t>
            </a:r>
            <a:r>
              <a:rPr lang="tr-TR" dirty="0"/>
              <a:t>larna, </a:t>
            </a:r>
            <a:r>
              <a:rPr lang="tr-TR" b="1" dirty="0"/>
              <a:t>İsveç'te</a:t>
            </a:r>
            <a:r>
              <a:rPr lang="tr-TR" dirty="0"/>
              <a:t> kurulan bir fintech şirketidir. </a:t>
            </a:r>
            <a:r>
              <a:rPr lang="tr-TR" b="1" dirty="0"/>
              <a:t>2021</a:t>
            </a:r>
            <a:r>
              <a:rPr lang="tr-TR" dirty="0"/>
              <a:t> yılında şirketin değeri 45,6 milyar dolara ulaşarak </a:t>
            </a:r>
            <a:r>
              <a:rPr lang="tr-TR" b="1" dirty="0"/>
              <a:t>Avrupa'nın en değerli özel teknoloji </a:t>
            </a:r>
            <a:r>
              <a:rPr lang="tr-TR" dirty="0"/>
              <a:t>şirketi oldu</a:t>
            </a:r>
            <a:r>
              <a:rPr lang="en-US" dirty="0"/>
              <a:t>.</a:t>
            </a:r>
          </a:p>
          <a:p>
            <a:endParaRPr lang="en-US" dirty="0"/>
          </a:p>
          <a:p>
            <a:r>
              <a:rPr lang="tr-TR" dirty="0"/>
              <a:t>CEO'su Sebastian</a:t>
            </a:r>
            <a:r>
              <a:rPr lang="en-US" dirty="0"/>
              <a:t> </a:t>
            </a:r>
            <a:r>
              <a:rPr lang="tr-TR" dirty="0"/>
              <a:t>şirketinin Salesforce ve Workday ile olan büyük SaaS ortaklıklarını sonlandırdığını açıkladı.</a:t>
            </a:r>
            <a:r>
              <a:rPr lang="en-US" dirty="0"/>
              <a:t> </a:t>
            </a:r>
          </a:p>
          <a:p>
            <a:endParaRPr lang="en-US" dirty="0"/>
          </a:p>
          <a:p>
            <a:r>
              <a:rPr lang="tr-TR" dirty="0"/>
              <a:t>Şirket, OpenAI teknolojisine tam yatırım yap</a:t>
            </a:r>
            <a:r>
              <a:rPr lang="en-US" dirty="0" err="1"/>
              <a:t>acak</a:t>
            </a:r>
            <a:r>
              <a:rPr lang="en-US" dirty="0"/>
              <a:t>.</a:t>
            </a:r>
          </a:p>
          <a:p>
            <a:endParaRPr lang="en-US" dirty="0"/>
          </a:p>
          <a:p>
            <a:r>
              <a:rPr lang="tr-TR" dirty="0"/>
              <a:t>Ayrıca, AI otomasyonu sayesinde pazarlama ve müşteri hizmetleri gibi alanlarda iş gücünü azaltmayı planlıyor.</a:t>
            </a:r>
          </a:p>
        </p:txBody>
      </p:sp>
      <p:sp>
        <p:nvSpPr>
          <p:cNvPr id="4" name="Slide Number Placeholder 3">
            <a:extLst>
              <a:ext uri="{FF2B5EF4-FFF2-40B4-BE49-F238E27FC236}">
                <a16:creationId xmlns:a16="http://schemas.microsoft.com/office/drawing/2014/main" id="{7524AB87-AE2F-6B7A-9445-7DF80957A0AE}"/>
              </a:ext>
            </a:extLst>
          </p:cNvPr>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3950806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628E5-2AF4-DAFC-56F8-91E60C6DE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C1672-7BD1-A7BC-6317-BD1E19372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1D0F8-A464-C288-7E42-74F72F1E875B}"/>
              </a:ext>
            </a:extLst>
          </p:cNvPr>
          <p:cNvSpPr>
            <a:spLocks noGrp="1"/>
          </p:cNvSpPr>
          <p:nvPr>
            <p:ph type="body" idx="1"/>
          </p:nvPr>
        </p:nvSpPr>
        <p:spPr/>
        <p:txBody>
          <a:bodyPr/>
          <a:lstStyle/>
          <a:p>
            <a:r>
              <a:rPr lang="tr-TR" dirty="0"/>
              <a:t>https://aibusiness.com/companies/google-ceo-sundar-pichai-we-will-move-from-mobile-first-to-an-ai-first-world-</a:t>
            </a:r>
          </a:p>
        </p:txBody>
      </p:sp>
      <p:sp>
        <p:nvSpPr>
          <p:cNvPr id="4" name="Slide Number Placeholder 3">
            <a:extLst>
              <a:ext uri="{FF2B5EF4-FFF2-40B4-BE49-F238E27FC236}">
                <a16:creationId xmlns:a16="http://schemas.microsoft.com/office/drawing/2014/main" id="{F638F0D1-CAE8-F144-24FF-8BFCE7DFA53C}"/>
              </a:ext>
            </a:extLst>
          </p:cNvPr>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252391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5FAB-F675-3759-20C9-C01B90FBCE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1388F-3AF4-6AD7-FF8B-BE9FF0A4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28341-BDD4-8F6F-5070-1D8F8C2F3266}"/>
              </a:ext>
            </a:extLst>
          </p:cNvPr>
          <p:cNvSpPr>
            <a:spLocks noGrp="1"/>
          </p:cNvSpPr>
          <p:nvPr>
            <p:ph type="body" idx="1"/>
          </p:nvPr>
        </p:nvSpPr>
        <p:spPr/>
        <p:txBody>
          <a:bodyPr/>
          <a:lstStyle/>
          <a:p>
            <a:r>
              <a:rPr lang="en-US" dirty="0"/>
              <a:t>Google </a:t>
            </a:r>
            <a:endParaRPr lang="tr-TR" dirty="0"/>
          </a:p>
        </p:txBody>
      </p:sp>
      <p:sp>
        <p:nvSpPr>
          <p:cNvPr id="4" name="Slide Number Placeholder 3">
            <a:extLst>
              <a:ext uri="{FF2B5EF4-FFF2-40B4-BE49-F238E27FC236}">
                <a16:creationId xmlns:a16="http://schemas.microsoft.com/office/drawing/2014/main" id="{81BC620D-EC8F-A737-A18B-F1862DB52992}"/>
              </a:ext>
            </a:extLst>
          </p:cNvPr>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4191692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6868-2499-4CAF-DD0F-7E6672277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91030-4EA4-8533-D485-10C7AB58E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247331-00FA-0464-CEAC-CEF50E3C2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3548"/>
                </a:solidFill>
                <a:effectLst/>
                <a:latin typeface="72Brand"/>
              </a:rPr>
              <a:t>Gelişmelerden</a:t>
            </a:r>
            <a:r>
              <a:rPr lang="en-US" b="0" i="0" dirty="0">
                <a:solidFill>
                  <a:srgbClr val="223548"/>
                </a:solidFill>
                <a:effectLst/>
                <a:latin typeface="72Brand"/>
              </a:rPr>
              <a:t> </a:t>
            </a:r>
            <a:r>
              <a:rPr lang="en-US" b="0" i="0" dirty="0" err="1">
                <a:solidFill>
                  <a:srgbClr val="223548"/>
                </a:solidFill>
                <a:effectLst/>
                <a:latin typeface="72Brand"/>
              </a:rPr>
              <a:t>geri</a:t>
            </a:r>
            <a:r>
              <a:rPr lang="en-US" b="0" i="0" dirty="0">
                <a:solidFill>
                  <a:srgbClr val="223548"/>
                </a:solidFill>
                <a:effectLst/>
                <a:latin typeface="72Brand"/>
              </a:rPr>
              <a:t> </a:t>
            </a:r>
            <a:r>
              <a:rPr lang="en-US" b="0" i="0" dirty="0" err="1">
                <a:solidFill>
                  <a:srgbClr val="223548"/>
                </a:solidFill>
                <a:effectLst/>
                <a:latin typeface="72Brand"/>
              </a:rPr>
              <a:t>kalmayayım</a:t>
            </a:r>
            <a:r>
              <a:rPr lang="en-US" b="0" i="0" dirty="0">
                <a:solidFill>
                  <a:srgbClr val="223548"/>
                </a:solidFill>
                <a:effectLst/>
                <a:latin typeface="72Brand"/>
              </a:rPr>
              <a:t> </a:t>
            </a:r>
            <a:r>
              <a:rPr lang="en-US" b="0" i="0" dirty="0" err="1">
                <a:solidFill>
                  <a:srgbClr val="223548"/>
                </a:solidFill>
                <a:effectLst/>
                <a:latin typeface="72Brand"/>
              </a:rPr>
              <a:t>diye</a:t>
            </a:r>
            <a:r>
              <a:rPr lang="en-US" b="0" i="0" dirty="0">
                <a:solidFill>
                  <a:srgbClr val="223548"/>
                </a:solidFill>
                <a:effectLst/>
                <a:latin typeface="72Brand"/>
              </a:rPr>
              <a:t> 24 AI tool </a:t>
            </a:r>
            <a:r>
              <a:rPr lang="en-US" b="0" i="0" dirty="0" err="1">
                <a:solidFill>
                  <a:srgbClr val="223548"/>
                </a:solidFill>
                <a:effectLst/>
                <a:latin typeface="72Brand"/>
              </a:rPr>
              <a:t>denemiş</a:t>
            </a:r>
            <a:r>
              <a:rPr lang="en-US" b="0" i="0" dirty="0">
                <a:solidFill>
                  <a:srgbClr val="223548"/>
                </a:solidFill>
                <a:effectLst/>
                <a:latin typeface="72Brand"/>
              </a:rPr>
              <a:t> </a:t>
            </a:r>
            <a:r>
              <a:rPr lang="en-US" b="0"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23548"/>
              </a:solidFill>
              <a:effectLst/>
              <a:latin typeface="72Brand"/>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Shiny Object Syndrome</a:t>
            </a:r>
            <a:r>
              <a:rPr lang="en-US" b="1" i="0" dirty="0">
                <a:solidFill>
                  <a:srgbClr val="223548"/>
                </a:solidFill>
                <a:effectLst/>
                <a:latin typeface="72Brand"/>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Sürekli yeni şeylere atlamak, hiçbirini tam anlamıyla kullanamamak.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3548"/>
                </a:solidFill>
                <a:effectLst/>
                <a:latin typeface="72Brand"/>
              </a:rPr>
              <a:t>Bu </a:t>
            </a:r>
            <a:r>
              <a:rPr lang="en-US" b="0" i="0" dirty="0" err="1">
                <a:solidFill>
                  <a:srgbClr val="223548"/>
                </a:solidFill>
                <a:effectLst/>
                <a:latin typeface="72Brand"/>
              </a:rPr>
              <a:t>şekilde</a:t>
            </a:r>
            <a:r>
              <a:rPr lang="en-US" b="0" i="0" dirty="0">
                <a:solidFill>
                  <a:srgbClr val="223548"/>
                </a:solidFill>
                <a:effectLst/>
                <a:latin typeface="72Brand"/>
              </a:rPr>
              <a:t> </a:t>
            </a:r>
            <a:r>
              <a:rPr lang="en-US" b="0" i="0" dirty="0" err="1">
                <a:solidFill>
                  <a:srgbClr val="223548"/>
                </a:solidFill>
                <a:effectLst/>
                <a:latin typeface="72Brand"/>
              </a:rPr>
              <a:t>daldan</a:t>
            </a:r>
            <a:r>
              <a:rPr lang="en-US" b="0" i="0" dirty="0">
                <a:solidFill>
                  <a:srgbClr val="223548"/>
                </a:solidFill>
                <a:effectLst/>
                <a:latin typeface="72Brand"/>
              </a:rPr>
              <a:t> </a:t>
            </a:r>
            <a:r>
              <a:rPr lang="en-US" b="0" i="0" dirty="0" err="1">
                <a:solidFill>
                  <a:srgbClr val="223548"/>
                </a:solidFill>
                <a:effectLst/>
                <a:latin typeface="72Brand"/>
              </a:rPr>
              <a:t>dala</a:t>
            </a:r>
            <a:r>
              <a:rPr lang="en-US" b="0" i="0" dirty="0">
                <a:solidFill>
                  <a:srgbClr val="223548"/>
                </a:solidFill>
                <a:effectLst/>
                <a:latin typeface="72Brand"/>
              </a:rPr>
              <a:t> </a:t>
            </a:r>
            <a:r>
              <a:rPr lang="en-US" b="0" i="0" dirty="0" err="1">
                <a:solidFill>
                  <a:srgbClr val="223548"/>
                </a:solidFill>
                <a:effectLst/>
                <a:latin typeface="72Brand"/>
              </a:rPr>
              <a:t>atlayarak</a:t>
            </a:r>
            <a:r>
              <a:rPr lang="en-US" b="0" i="0" dirty="0">
                <a:solidFill>
                  <a:srgbClr val="223548"/>
                </a:solidFill>
                <a:effectLst/>
                <a:latin typeface="72Brand"/>
              </a:rPr>
              <a:t> </a:t>
            </a:r>
            <a:r>
              <a:rPr lang="en-US" b="0" i="0" dirty="0" err="1">
                <a:solidFill>
                  <a:srgbClr val="223548"/>
                </a:solidFill>
                <a:effectLst/>
                <a:latin typeface="72Brand"/>
              </a:rPr>
              <a:t>uzmanlaşmak</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zor</a:t>
            </a:r>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43B0A63-7750-5FED-E99A-61647B43933A}"/>
              </a:ext>
            </a:extLst>
          </p:cNvPr>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250201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370680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80B4E-04AD-C75D-9D96-3C63139C3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741F9-77C2-9465-E21B-D1479FFD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254D7-10EC-E102-CA9D-67115AAC7B0B}"/>
              </a:ext>
            </a:extLst>
          </p:cNvPr>
          <p:cNvSpPr>
            <a:spLocks noGrp="1"/>
          </p:cNvSpPr>
          <p:nvPr>
            <p:ph type="body" idx="1"/>
          </p:nvPr>
        </p:nvSpPr>
        <p:spPr/>
        <p:txBody>
          <a:bodyPr/>
          <a:lstStyle/>
          <a:p>
            <a:r>
              <a:rPr lang="en-US" dirty="0"/>
              <a:t>HERGÜN YENİ BİR AI TOOL ÇIKIYOR</a:t>
            </a:r>
          </a:p>
          <a:p>
            <a:endParaRPr lang="en-US" dirty="0"/>
          </a:p>
          <a:p>
            <a:r>
              <a:rPr lang="en-US" dirty="0"/>
              <a:t>ChatGPT 3.5 -&gt; 4 , </a:t>
            </a:r>
            <a:r>
              <a:rPr lang="en-US" dirty="0" err="1"/>
              <a:t>Deepsek</a:t>
            </a:r>
            <a:r>
              <a:rPr lang="en-US" dirty="0"/>
              <a:t> , Co-Pilot, Gemini, Cursor, windsurf ve </a:t>
            </a:r>
            <a:r>
              <a:rPr lang="en-US" dirty="0" err="1"/>
              <a:t>daha</a:t>
            </a:r>
            <a:r>
              <a:rPr lang="en-US" dirty="0"/>
              <a:t> </a:t>
            </a:r>
            <a:r>
              <a:rPr lang="en-US" dirty="0" err="1"/>
              <a:t>birçok</a:t>
            </a:r>
            <a:r>
              <a:rPr lang="en-US" dirty="0"/>
              <a:t> AI </a:t>
            </a:r>
            <a:r>
              <a:rPr lang="en-US" dirty="0" err="1"/>
              <a:t>toolu</a:t>
            </a:r>
            <a:r>
              <a:rPr lang="en-US" dirty="0"/>
              <a:t> …</a:t>
            </a:r>
          </a:p>
          <a:p>
            <a:endParaRPr lang="en-US" dirty="0"/>
          </a:p>
          <a:p>
            <a:r>
              <a:rPr lang="en-US" dirty="0" err="1"/>
              <a:t>Hergün</a:t>
            </a:r>
            <a:r>
              <a:rPr lang="en-US" dirty="0"/>
              <a:t> yeni </a:t>
            </a:r>
            <a:r>
              <a:rPr lang="en-US" dirty="0" err="1"/>
              <a:t>bir</a:t>
            </a:r>
            <a:r>
              <a:rPr lang="en-US" dirty="0"/>
              <a:t> tool yeni </a:t>
            </a:r>
            <a:r>
              <a:rPr lang="en-US" dirty="0" err="1"/>
              <a:t>bir</a:t>
            </a:r>
            <a:r>
              <a:rPr lang="en-US" dirty="0"/>
              <a:t> AI </a:t>
            </a:r>
            <a:r>
              <a:rPr lang="en-US" dirty="0" err="1"/>
              <a:t>özelliği</a:t>
            </a:r>
            <a:r>
              <a:rPr lang="en-US" dirty="0"/>
              <a:t> </a:t>
            </a:r>
            <a:r>
              <a:rPr lang="en-US" dirty="0" err="1"/>
              <a:t>duyuyoruz</a:t>
            </a:r>
            <a:r>
              <a:rPr lang="en-US" dirty="0"/>
              <a:t>.</a:t>
            </a:r>
          </a:p>
          <a:p>
            <a:r>
              <a:rPr lang="en-US" dirty="0"/>
              <a:t>Ve </a:t>
            </a:r>
            <a:r>
              <a:rPr lang="en-US" dirty="0" err="1"/>
              <a:t>çıktıktan</a:t>
            </a:r>
            <a:r>
              <a:rPr lang="en-US" dirty="0"/>
              <a:t> </a:t>
            </a:r>
            <a:r>
              <a:rPr lang="en-US" dirty="0" err="1"/>
              <a:t>kısa</a:t>
            </a:r>
            <a:r>
              <a:rPr lang="en-US" dirty="0"/>
              <a:t> </a:t>
            </a:r>
            <a:r>
              <a:rPr lang="en-US" dirty="0" err="1"/>
              <a:t>bir</a:t>
            </a:r>
            <a:r>
              <a:rPr lang="en-US" dirty="0"/>
              <a:t> </a:t>
            </a:r>
            <a:r>
              <a:rPr lang="en-US" dirty="0" err="1"/>
              <a:t>süre</a:t>
            </a:r>
            <a:r>
              <a:rPr lang="en-US" dirty="0"/>
              <a:t> </a:t>
            </a:r>
            <a:r>
              <a:rPr lang="en-US" dirty="0" err="1"/>
              <a:t>sonra</a:t>
            </a:r>
            <a:r>
              <a:rPr lang="en-US" dirty="0"/>
              <a:t> da </a:t>
            </a:r>
            <a:r>
              <a:rPr lang="en-US" dirty="0" err="1"/>
              <a:t>eskiyor</a:t>
            </a:r>
            <a:r>
              <a:rPr lang="en-US" dirty="0"/>
              <a:t>.</a:t>
            </a:r>
          </a:p>
          <a:p>
            <a:r>
              <a:rPr lang="en-US" dirty="0"/>
              <a:t>AI </a:t>
            </a:r>
            <a:r>
              <a:rPr lang="en-US" dirty="0" err="1"/>
              <a:t>öğrenme</a:t>
            </a:r>
            <a:r>
              <a:rPr lang="en-US" dirty="0"/>
              <a:t> ve </a:t>
            </a:r>
            <a:r>
              <a:rPr lang="en-US" dirty="0" err="1"/>
              <a:t>bir</a:t>
            </a:r>
            <a:r>
              <a:rPr lang="en-US" dirty="0"/>
              <a:t> </a:t>
            </a:r>
            <a:r>
              <a:rPr lang="en-US" dirty="0" err="1"/>
              <a:t>yerden</a:t>
            </a:r>
            <a:r>
              <a:rPr lang="en-US" dirty="0"/>
              <a:t> </a:t>
            </a:r>
            <a:r>
              <a:rPr lang="en-US" dirty="0" err="1"/>
              <a:t>başlama</a:t>
            </a:r>
            <a:r>
              <a:rPr lang="en-US" dirty="0"/>
              <a:t> </a:t>
            </a:r>
            <a:r>
              <a:rPr lang="en-US" dirty="0" err="1"/>
              <a:t>motivasyonumuzu</a:t>
            </a:r>
            <a:r>
              <a:rPr lang="en-US" dirty="0"/>
              <a:t> </a:t>
            </a:r>
            <a:r>
              <a:rPr lang="en-US" dirty="0" err="1"/>
              <a:t>kırıyor</a:t>
            </a:r>
            <a:r>
              <a:rPr lang="en-US" dirty="0"/>
              <a:t>.</a:t>
            </a:r>
          </a:p>
          <a:p>
            <a:r>
              <a:rPr lang="en-US" dirty="0" err="1"/>
              <a:t>Aslında</a:t>
            </a:r>
            <a:r>
              <a:rPr lang="en-US" dirty="0"/>
              <a:t> </a:t>
            </a:r>
            <a:r>
              <a:rPr lang="en-US" dirty="0" err="1"/>
              <a:t>bugün</a:t>
            </a:r>
            <a:r>
              <a:rPr lang="en-US" dirty="0"/>
              <a:t> </a:t>
            </a:r>
            <a:r>
              <a:rPr lang="en-US" dirty="0" err="1"/>
              <a:t>göstereceğim</a:t>
            </a:r>
            <a:r>
              <a:rPr lang="en-US" dirty="0"/>
              <a:t> </a:t>
            </a:r>
            <a:r>
              <a:rPr lang="en-US" dirty="0" err="1"/>
              <a:t>seviyede</a:t>
            </a:r>
            <a:r>
              <a:rPr lang="en-US" dirty="0"/>
              <a:t> </a:t>
            </a:r>
            <a:r>
              <a:rPr lang="en-US" dirty="0" err="1"/>
              <a:t>basit</a:t>
            </a:r>
            <a:r>
              <a:rPr lang="en-US" dirty="0"/>
              <a:t> </a:t>
            </a:r>
            <a:r>
              <a:rPr lang="en-US" dirty="0" err="1"/>
              <a:t>bir</a:t>
            </a:r>
            <a:r>
              <a:rPr lang="en-US" dirty="0"/>
              <a:t> </a:t>
            </a:r>
            <a:r>
              <a:rPr lang="en-US" dirty="0" err="1"/>
              <a:t>başlangıç</a:t>
            </a:r>
            <a:r>
              <a:rPr lang="en-US" dirty="0"/>
              <a:t> </a:t>
            </a:r>
            <a:r>
              <a:rPr lang="en-US" dirty="0" err="1"/>
              <a:t>yaparsanız</a:t>
            </a:r>
            <a:r>
              <a:rPr lang="en-US" dirty="0"/>
              <a:t>, AI </a:t>
            </a:r>
            <a:r>
              <a:rPr lang="en-US" dirty="0" err="1"/>
              <a:t>araçları</a:t>
            </a:r>
            <a:r>
              <a:rPr lang="en-US" dirty="0"/>
              <a:t> ve </a:t>
            </a:r>
            <a:r>
              <a:rPr lang="en-US" dirty="0" err="1"/>
              <a:t>türevlerinin</a:t>
            </a:r>
            <a:r>
              <a:rPr lang="en-US" dirty="0"/>
              <a:t> </a:t>
            </a:r>
            <a:r>
              <a:rPr lang="en-US" dirty="0" err="1"/>
              <a:t>peşinden</a:t>
            </a:r>
            <a:r>
              <a:rPr lang="en-US" dirty="0"/>
              <a:t> </a:t>
            </a:r>
            <a:r>
              <a:rPr lang="en-US" dirty="0" err="1"/>
              <a:t>gitmenize</a:t>
            </a:r>
            <a:r>
              <a:rPr lang="en-US" dirty="0"/>
              <a:t> </a:t>
            </a:r>
            <a:r>
              <a:rPr lang="en-US" dirty="0" err="1"/>
              <a:t>gerek</a:t>
            </a:r>
            <a:r>
              <a:rPr lang="en-US" dirty="0"/>
              <a:t> </a:t>
            </a:r>
            <a:r>
              <a:rPr lang="en-US" dirty="0" err="1"/>
              <a:t>kalmaz</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C3C7195-66E6-E913-A46E-270F2F97FFC1}"/>
              </a:ext>
            </a:extLst>
          </p:cNvPr>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2036332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DEDC-9BC8-7123-CC41-BF35D37F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42D5CA-086D-13DB-1774-8AC1BD164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BCC7F-8C09-91C2-CA7A-E43CFF1A2730}"/>
              </a:ext>
            </a:extLst>
          </p:cNvPr>
          <p:cNvSpPr>
            <a:spLocks noGrp="1"/>
          </p:cNvSpPr>
          <p:nvPr>
            <p:ph type="body" idx="1"/>
          </p:nvPr>
        </p:nvSpPr>
        <p:spPr/>
        <p:txBody>
          <a:bodyPr/>
          <a:lstStyle/>
          <a:p>
            <a:r>
              <a:rPr lang="tr-TR" dirty="0"/>
              <a:t>AI'nin programcı</a:t>
            </a:r>
            <a:r>
              <a:rPr lang="en-US" dirty="0" err="1"/>
              <a:t>ğı</a:t>
            </a:r>
            <a:r>
              <a:rPr lang="en-US" dirty="0"/>
              <a:t> yok </a:t>
            </a:r>
            <a:r>
              <a:rPr lang="en-US" dirty="0" err="1"/>
              <a:t>etmesi</a:t>
            </a:r>
            <a:r>
              <a:rPr lang="en-US" dirty="0"/>
              <a:t> </a:t>
            </a:r>
            <a:r>
              <a:rPr lang="en-US" dirty="0" err="1"/>
              <a:t>biraz</a:t>
            </a:r>
            <a:r>
              <a:rPr lang="en-US" dirty="0"/>
              <a:t> </a:t>
            </a:r>
            <a:r>
              <a:rPr lang="en-US" dirty="0" err="1"/>
              <a:t>zor</a:t>
            </a:r>
            <a:r>
              <a:rPr lang="tr-TR" dirty="0"/>
              <a:t>. </a:t>
            </a:r>
            <a:endParaRPr lang="en-US" dirty="0"/>
          </a:p>
          <a:p>
            <a:r>
              <a:rPr lang="tr-TR" dirty="0"/>
              <a:t>AI, programcılara destek sağlayarak verimliliklerini artırıyor. </a:t>
            </a:r>
            <a:endParaRPr lang="en-US" dirty="0"/>
          </a:p>
          <a:p>
            <a:r>
              <a:rPr lang="en-US" dirty="0" err="1"/>
              <a:t>Yazılımcılar</a:t>
            </a:r>
            <a:r>
              <a:rPr lang="en-US" dirty="0"/>
              <a:t> </a:t>
            </a:r>
            <a:r>
              <a:rPr lang="tr-TR" dirty="0"/>
              <a:t>rutin işleri AI'ye bırakı</a:t>
            </a:r>
            <a:r>
              <a:rPr lang="en-US" dirty="0" err="1"/>
              <a:t>yor</a:t>
            </a:r>
            <a:endParaRPr lang="en-US" dirty="0"/>
          </a:p>
          <a:p>
            <a:endParaRPr lang="en-US" dirty="0"/>
          </a:p>
          <a:p>
            <a:r>
              <a:rPr lang="en-US" b="1" dirty="0" err="1"/>
              <a:t>Yazılımcılar</a:t>
            </a:r>
            <a:r>
              <a:rPr lang="en-US" b="1" dirty="0"/>
              <a:t> ne </a:t>
            </a:r>
            <a:r>
              <a:rPr lang="en-US" b="1" dirty="0" err="1"/>
              <a:t>yapacak</a:t>
            </a:r>
            <a:r>
              <a:rPr lang="en-US" b="1" dirty="0"/>
              <a:t>?</a:t>
            </a:r>
          </a:p>
          <a:p>
            <a:r>
              <a:rPr lang="en-US" dirty="0"/>
              <a:t>T</a:t>
            </a:r>
            <a:r>
              <a:rPr lang="tr-TR" dirty="0"/>
              <a:t>asarım, kullanıcı deneyimi ve karmaşık problem çözme gibi yaratıcı alanlara odaklan</a:t>
            </a:r>
            <a:r>
              <a:rPr lang="en-US" dirty="0" err="1"/>
              <a:t>mamız</a:t>
            </a:r>
            <a:r>
              <a:rPr lang="en-US" dirty="0"/>
              <a:t> </a:t>
            </a:r>
            <a:r>
              <a:rPr lang="en-US" dirty="0" err="1"/>
              <a:t>gerekiyor</a:t>
            </a:r>
            <a:r>
              <a:rPr lang="en-US" dirty="0"/>
              <a:t>.</a:t>
            </a:r>
          </a:p>
          <a:p>
            <a:r>
              <a:rPr lang="en-US" dirty="0" err="1"/>
              <a:t>Sistemlerin</a:t>
            </a:r>
            <a:r>
              <a:rPr lang="en-US" dirty="0"/>
              <a:t> </a:t>
            </a:r>
            <a:r>
              <a:rPr lang="en-US" dirty="0" err="1"/>
              <a:t>nasıl</a:t>
            </a:r>
            <a:r>
              <a:rPr lang="en-US" dirty="0"/>
              <a:t> </a:t>
            </a:r>
            <a:r>
              <a:rPr lang="en-US" dirty="0" err="1"/>
              <a:t>çalıştığını</a:t>
            </a:r>
            <a:r>
              <a:rPr lang="en-US" dirty="0"/>
              <a:t> iyi </a:t>
            </a:r>
            <a:r>
              <a:rPr lang="en-US" dirty="0" err="1"/>
              <a:t>öğrenip</a:t>
            </a:r>
            <a:r>
              <a:rPr lang="en-US" dirty="0"/>
              <a:t>, </a:t>
            </a:r>
            <a:r>
              <a:rPr lang="en-US" dirty="0" err="1"/>
              <a:t>büyük</a:t>
            </a:r>
            <a:r>
              <a:rPr lang="en-US" dirty="0"/>
              <a:t> </a:t>
            </a:r>
            <a:r>
              <a:rPr lang="en-US" dirty="0" err="1"/>
              <a:t>resmi</a:t>
            </a:r>
            <a:r>
              <a:rPr lang="en-US" dirty="0"/>
              <a:t> </a:t>
            </a:r>
            <a:r>
              <a:rPr lang="en-US" dirty="0" err="1"/>
              <a:t>görmemiz</a:t>
            </a:r>
            <a:r>
              <a:rPr lang="en-US" dirty="0"/>
              <a:t> </a:t>
            </a:r>
            <a:r>
              <a:rPr lang="en-US" dirty="0" err="1"/>
              <a:t>gerekiyor</a:t>
            </a:r>
            <a:r>
              <a:rPr lang="en-US" dirty="0"/>
              <a:t>.</a:t>
            </a:r>
          </a:p>
          <a:p>
            <a:endParaRPr lang="tr-TR" dirty="0"/>
          </a:p>
          <a:p>
            <a:r>
              <a:rPr lang="en-US" dirty="0"/>
              <a:t>Y</a:t>
            </a:r>
            <a:r>
              <a:rPr lang="tr-TR" dirty="0"/>
              <a:t>azılım geliştirmedeki yaratıcı ve stratejik kararlar büyük ölçüde insanlara bağlı kalmaya devam edecek.</a:t>
            </a:r>
          </a:p>
          <a:p>
            <a:endParaRPr lang="tr-TR" dirty="0"/>
          </a:p>
        </p:txBody>
      </p:sp>
      <p:sp>
        <p:nvSpPr>
          <p:cNvPr id="4" name="Slide Number Placeholder 3">
            <a:extLst>
              <a:ext uri="{FF2B5EF4-FFF2-40B4-BE49-F238E27FC236}">
                <a16:creationId xmlns:a16="http://schemas.microsoft.com/office/drawing/2014/main" id="{0F8573B9-DFA8-4617-7CC5-08EE1DCEC0FE}"/>
              </a:ext>
            </a:extLst>
          </p:cNvPr>
          <p:cNvSpPr>
            <a:spLocks noGrp="1"/>
          </p:cNvSpPr>
          <p:nvPr>
            <p:ph type="sldNum" sz="quarter" idx="5"/>
          </p:nvPr>
        </p:nvSpPr>
        <p:spPr/>
        <p:txBody>
          <a:bodyPr/>
          <a:lstStyle/>
          <a:p>
            <a:fld id="{93F7DAF2-D9FD-4201-8A83-D0347E71DEA5}" type="slidenum">
              <a:rPr lang="en-US" smtClean="0"/>
              <a:t>22</a:t>
            </a:fld>
            <a:endParaRPr lang="en-US"/>
          </a:p>
        </p:txBody>
      </p:sp>
    </p:spTree>
    <p:extLst>
      <p:ext uri="{BB962C8B-B14F-4D97-AF65-F5344CB8AC3E}">
        <p14:creationId xmlns:p14="http://schemas.microsoft.com/office/powerpoint/2010/main" val="501165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E43B-087F-3193-8195-56E293CAD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8EE8-1BDE-06D8-39B5-A1A0F5C67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CE78C-4DB2-6431-47A2-5AA7E2A052E0}"/>
              </a:ext>
            </a:extLst>
          </p:cNvPr>
          <p:cNvSpPr>
            <a:spLocks noGrp="1"/>
          </p:cNvSpPr>
          <p:nvPr>
            <p:ph type="body" idx="1"/>
          </p:nvPr>
        </p:nvSpPr>
        <p:spPr/>
        <p:txBody>
          <a:bodyPr/>
          <a:lstStyle/>
          <a:p>
            <a:r>
              <a:rPr lang="tr-TR" dirty="0"/>
              <a:t>Yazılımcılar </a:t>
            </a:r>
            <a:r>
              <a:rPr lang="tr-TR" b="1" dirty="0"/>
              <a:t>AI'ı birçok alanda kullanabilir</a:t>
            </a:r>
            <a:r>
              <a:rPr lang="tr-TR" dirty="0"/>
              <a:t> ve bu kullanım alanları hızla genişliyor. İşte </a:t>
            </a:r>
            <a:r>
              <a:rPr lang="tr-TR" b="1" dirty="0"/>
              <a:t>en yaygın ve en etkili kullanım alanları</a:t>
            </a:r>
            <a:r>
              <a:rPr lang="tr-TR" dirty="0"/>
              <a:t>:</a:t>
            </a:r>
          </a:p>
          <a:p>
            <a:r>
              <a:rPr lang="tr-TR" b="1" dirty="0"/>
              <a:t>1️⃣ Kod Yazma ve Otomasyon</a:t>
            </a:r>
          </a:p>
          <a:p>
            <a:pPr>
              <a:buFont typeface="Arial" panose="020B0604020202020204" pitchFamily="34" charset="0"/>
              <a:buChar char="•"/>
            </a:pPr>
            <a:r>
              <a:rPr lang="tr-TR" b="1" dirty="0"/>
              <a:t>GitHub Copilot, Cursor, Codeium, Tabnine</a:t>
            </a:r>
            <a:r>
              <a:rPr lang="tr-TR" dirty="0"/>
              <a:t> gibi araçlarla kod yazma hızlanıyor.</a:t>
            </a:r>
          </a:p>
          <a:p>
            <a:pPr>
              <a:buFont typeface="Arial" panose="020B0604020202020204" pitchFamily="34" charset="0"/>
              <a:buChar char="•"/>
            </a:pPr>
            <a:r>
              <a:rPr lang="tr-TR" b="1" dirty="0"/>
              <a:t>Yinelenen kod bloklarını AI otomatik oluşturabilir.</a:t>
            </a:r>
            <a:endParaRPr lang="tr-TR" dirty="0"/>
          </a:p>
          <a:p>
            <a:pPr>
              <a:buFont typeface="Arial" panose="020B0604020202020204" pitchFamily="34" charset="0"/>
              <a:buChar char="•"/>
            </a:pPr>
            <a:r>
              <a:rPr lang="tr-TR" b="1" dirty="0"/>
              <a:t>Test senaryolarını otomatik oluşturma ve hata ayıklama</a:t>
            </a:r>
            <a:r>
              <a:rPr lang="tr-TR" dirty="0"/>
              <a:t> süreçlerini hızlandırabilir.</a:t>
            </a:r>
          </a:p>
          <a:p>
            <a:r>
              <a:rPr lang="tr-TR" dirty="0"/>
              <a:t>💡 </a:t>
            </a:r>
            <a:r>
              <a:rPr lang="tr-TR" b="1" dirty="0"/>
              <a:t>Örnek:</a:t>
            </a:r>
            <a:br>
              <a:rPr lang="tr-TR" dirty="0"/>
            </a:br>
            <a:r>
              <a:rPr lang="tr-TR" i="1" dirty="0"/>
              <a:t>"React ile bir Todo uygulaması yap"</a:t>
            </a:r>
            <a:r>
              <a:rPr lang="tr-TR" dirty="0"/>
              <a:t> diye sorduğunda AI, kodu baştan sona yazabilir.</a:t>
            </a:r>
          </a:p>
          <a:p>
            <a:r>
              <a:rPr lang="tr-TR" b="1" dirty="0"/>
              <a:t>2️⃣ Hata Ayıklama ve Debugging</a:t>
            </a:r>
          </a:p>
          <a:p>
            <a:pPr>
              <a:buFont typeface="Arial" panose="020B0604020202020204" pitchFamily="34" charset="0"/>
              <a:buChar char="•"/>
            </a:pPr>
            <a:r>
              <a:rPr lang="tr-TR" b="1" dirty="0"/>
              <a:t>AI, hataları tespit edip çözümler sunabilir.</a:t>
            </a:r>
            <a:endParaRPr lang="tr-TR" dirty="0"/>
          </a:p>
          <a:p>
            <a:pPr>
              <a:buFont typeface="Arial" panose="020B0604020202020204" pitchFamily="34" charset="0"/>
              <a:buChar char="•"/>
            </a:pPr>
            <a:r>
              <a:rPr lang="tr-TR" b="1" dirty="0"/>
              <a:t>Log analizi yaparak olası problemleri önceden tahmin edebilir.</a:t>
            </a:r>
            <a:endParaRPr lang="tr-TR" dirty="0"/>
          </a:p>
          <a:p>
            <a:r>
              <a:rPr lang="tr-TR" dirty="0"/>
              <a:t>💡 </a:t>
            </a:r>
            <a:r>
              <a:rPr lang="tr-TR" b="1" dirty="0"/>
              <a:t>Örnek:</a:t>
            </a:r>
            <a:br>
              <a:rPr lang="tr-TR" dirty="0"/>
            </a:br>
            <a:r>
              <a:rPr lang="tr-TR" i="1" dirty="0"/>
              <a:t>"Bu kod neden çalışmıyor?"</a:t>
            </a:r>
            <a:r>
              <a:rPr lang="tr-TR" dirty="0"/>
              <a:t> diye sorduğunda </a:t>
            </a:r>
            <a:r>
              <a:rPr lang="tr-TR" b="1" dirty="0"/>
              <a:t>AI, hatalı satırları işaretleyip</a:t>
            </a:r>
            <a:r>
              <a:rPr lang="tr-TR" dirty="0"/>
              <a:t> düzeltebilir.</a:t>
            </a:r>
          </a:p>
          <a:p>
            <a:r>
              <a:rPr lang="tr-TR" b="1" dirty="0"/>
              <a:t>3️⃣ Test Otomasyonu</a:t>
            </a:r>
          </a:p>
          <a:p>
            <a:pPr>
              <a:buFont typeface="Arial" panose="020B0604020202020204" pitchFamily="34" charset="0"/>
              <a:buChar char="•"/>
            </a:pPr>
            <a:r>
              <a:rPr lang="tr-TR" b="1" dirty="0"/>
              <a:t>AI, test senaryoları üretebilir ve testleri çalıştırabilir.</a:t>
            </a:r>
            <a:endParaRPr lang="tr-TR" dirty="0"/>
          </a:p>
          <a:p>
            <a:pPr>
              <a:buFont typeface="Arial" panose="020B0604020202020204" pitchFamily="34" charset="0"/>
              <a:buChar char="•"/>
            </a:pPr>
            <a:r>
              <a:rPr lang="tr-TR" b="1" dirty="0"/>
              <a:t>Hata raporlarını analiz edip geliştiricilere öneriler sunabilir.</a:t>
            </a:r>
            <a:endParaRPr lang="tr-TR" dirty="0"/>
          </a:p>
          <a:p>
            <a:r>
              <a:rPr lang="tr-TR" dirty="0"/>
              <a:t>💡 </a:t>
            </a:r>
            <a:r>
              <a:rPr lang="tr-TR" b="1" dirty="0"/>
              <a:t>Örnek:</a:t>
            </a:r>
            <a:br>
              <a:rPr lang="tr-TR" dirty="0"/>
            </a:br>
            <a:r>
              <a:rPr lang="tr-TR" b="1" dirty="0"/>
              <a:t>Test case'leri otomatik oluşturmak ve kodun kırılabilir noktalarını tespit etmek.</a:t>
            </a:r>
            <a:endParaRPr lang="tr-TR" dirty="0"/>
          </a:p>
          <a:p>
            <a:r>
              <a:rPr lang="tr-TR" b="1" dirty="0"/>
              <a:t>4️⃣ Veri Analizi ve Veri Bilimi</a:t>
            </a:r>
          </a:p>
          <a:p>
            <a:pPr>
              <a:buFont typeface="Arial" panose="020B0604020202020204" pitchFamily="34" charset="0"/>
              <a:buChar char="•"/>
            </a:pPr>
            <a:r>
              <a:rPr lang="tr-TR" b="1" dirty="0"/>
              <a:t>AI büyük veri kümelerini analiz edebilir, trendleri tespit edebilir.</a:t>
            </a:r>
            <a:endParaRPr lang="tr-TR" dirty="0"/>
          </a:p>
          <a:p>
            <a:pPr>
              <a:buFont typeface="Arial" panose="020B0604020202020204" pitchFamily="34" charset="0"/>
              <a:buChar char="•"/>
            </a:pPr>
            <a:r>
              <a:rPr lang="tr-TR" b="1" dirty="0"/>
              <a:t>Makine öğrenmesi modelleri ile tahminleme yapabilir.</a:t>
            </a:r>
            <a:endParaRPr lang="tr-TR" dirty="0"/>
          </a:p>
          <a:p>
            <a:r>
              <a:rPr lang="tr-TR" dirty="0"/>
              <a:t>💡 </a:t>
            </a:r>
            <a:r>
              <a:rPr lang="tr-TR" b="1" dirty="0"/>
              <a:t>Örnek:</a:t>
            </a:r>
            <a:br>
              <a:rPr lang="tr-TR" dirty="0"/>
            </a:br>
            <a:r>
              <a:rPr lang="tr-TR" i="1" dirty="0"/>
              <a:t>"Kullanıcıların satın alma alışkanlıklarını analiz et"</a:t>
            </a:r>
            <a:r>
              <a:rPr lang="tr-TR" dirty="0"/>
              <a:t> diyerek veriden içgörü çıkarabilir.</a:t>
            </a:r>
          </a:p>
          <a:p>
            <a:r>
              <a:rPr lang="tr-TR" b="1" dirty="0"/>
              <a:t>5️⃣ Siber Güvenlik</a:t>
            </a:r>
          </a:p>
          <a:p>
            <a:pPr>
              <a:buFont typeface="Arial" panose="020B0604020202020204" pitchFamily="34" charset="0"/>
              <a:buChar char="•"/>
            </a:pPr>
            <a:r>
              <a:rPr lang="tr-TR" b="1" dirty="0"/>
              <a:t>AI, saldırı tespit sistemlerini güçlendirebilir.</a:t>
            </a:r>
            <a:endParaRPr lang="tr-TR" dirty="0"/>
          </a:p>
          <a:p>
            <a:pPr>
              <a:buFont typeface="Arial" panose="020B0604020202020204" pitchFamily="34" charset="0"/>
              <a:buChar char="•"/>
            </a:pPr>
            <a:r>
              <a:rPr lang="tr-TR" b="1" dirty="0"/>
              <a:t>Şüpheli hareketleri analiz ederek anlık uyarılar verebilir.</a:t>
            </a:r>
            <a:endParaRPr lang="tr-TR" dirty="0"/>
          </a:p>
          <a:p>
            <a:r>
              <a:rPr lang="tr-TR" dirty="0"/>
              <a:t>💡 </a:t>
            </a:r>
            <a:r>
              <a:rPr lang="tr-TR" b="1" dirty="0"/>
              <a:t>Örnek:</a:t>
            </a:r>
            <a:br>
              <a:rPr lang="tr-TR" dirty="0"/>
            </a:br>
            <a:r>
              <a:rPr lang="tr-TR" dirty="0"/>
              <a:t>AI destekli </a:t>
            </a:r>
            <a:r>
              <a:rPr lang="tr-TR" b="1" dirty="0"/>
              <a:t>güvenlik taramaları ile</a:t>
            </a:r>
            <a:r>
              <a:rPr lang="tr-TR" dirty="0"/>
              <a:t> sistem açıklarını önceden tespit etmek.</a:t>
            </a:r>
          </a:p>
          <a:p>
            <a:r>
              <a:rPr lang="tr-TR" b="1" dirty="0"/>
              <a:t>6️⃣ Chatbot ve Konuşma Arayüzleri</a:t>
            </a:r>
          </a:p>
          <a:p>
            <a:pPr>
              <a:buFont typeface="Arial" panose="020B0604020202020204" pitchFamily="34" charset="0"/>
              <a:buChar char="•"/>
            </a:pPr>
            <a:r>
              <a:rPr lang="tr-TR" b="1" dirty="0"/>
              <a:t>AI, müşteri desteği veya yazılım dokümantasyonu için chatbot'lar geliştirebilir.</a:t>
            </a:r>
            <a:endParaRPr lang="tr-TR" dirty="0"/>
          </a:p>
          <a:p>
            <a:pPr>
              <a:buFont typeface="Arial" panose="020B0604020202020204" pitchFamily="34" charset="0"/>
              <a:buChar char="•"/>
            </a:pPr>
            <a:r>
              <a:rPr lang="tr-TR" b="1" dirty="0"/>
              <a:t>Sesli asistanlar oluşturulabilir.</a:t>
            </a:r>
            <a:endParaRPr lang="tr-TR" dirty="0"/>
          </a:p>
          <a:p>
            <a:r>
              <a:rPr lang="tr-TR" dirty="0"/>
              <a:t>💡 </a:t>
            </a:r>
            <a:r>
              <a:rPr lang="tr-TR" b="1" dirty="0"/>
              <a:t>Örnek:</a:t>
            </a:r>
            <a:br>
              <a:rPr lang="tr-TR" dirty="0"/>
            </a:br>
            <a:r>
              <a:rPr lang="tr-TR" i="1" dirty="0"/>
              <a:t>"Bir müşteri destek chatbot'u geliştir"</a:t>
            </a:r>
            <a:r>
              <a:rPr lang="tr-TR" dirty="0"/>
              <a:t> diyerek AI tabanlı destek sistemleri yaratmak.</a:t>
            </a:r>
          </a:p>
          <a:p>
            <a:r>
              <a:rPr lang="tr-TR" b="1" dirty="0"/>
              <a:t>7️⃣ Kendi Kendini Geliştiren Sistemler</a:t>
            </a:r>
          </a:p>
          <a:p>
            <a:pPr>
              <a:buFont typeface="Arial" panose="020B0604020202020204" pitchFamily="34" charset="0"/>
              <a:buChar char="•"/>
            </a:pPr>
            <a:r>
              <a:rPr lang="tr-TR" b="1" dirty="0"/>
              <a:t>AI, kodu optimize ederek performansı artırabilir.</a:t>
            </a:r>
            <a:endParaRPr lang="tr-TR" dirty="0"/>
          </a:p>
          <a:p>
            <a:pPr>
              <a:buFont typeface="Arial" panose="020B0604020202020204" pitchFamily="34" charset="0"/>
              <a:buChar char="•"/>
            </a:pPr>
            <a:r>
              <a:rPr lang="tr-TR" b="1" dirty="0"/>
              <a:t>Otomatik güncellemeler ve self-healing (kendi kendini onaran) sistemler oluşturulabilir.</a:t>
            </a:r>
            <a:endParaRPr lang="tr-TR" dirty="0"/>
          </a:p>
          <a:p>
            <a:r>
              <a:rPr lang="tr-TR" dirty="0"/>
              <a:t>💡 </a:t>
            </a:r>
            <a:r>
              <a:rPr lang="tr-TR" b="1" dirty="0"/>
              <a:t>Örnek:</a:t>
            </a:r>
            <a:br>
              <a:rPr lang="tr-TR" dirty="0"/>
            </a:br>
            <a:r>
              <a:rPr lang="tr-TR" i="1" dirty="0"/>
              <a:t>"Kodunuzu daha hızlı çalıştırmak için şu değişiklikleri yapabilirsiniz."</a:t>
            </a:r>
            <a:r>
              <a:rPr lang="tr-TR" dirty="0"/>
              <a:t> önerileri almak.</a:t>
            </a:r>
          </a:p>
          <a:p>
            <a:r>
              <a:rPr lang="tr-TR" b="1" dirty="0"/>
              <a:t>8️⃣ Görüntü ve Video İşleme</a:t>
            </a:r>
          </a:p>
          <a:p>
            <a:pPr>
              <a:buFont typeface="Arial" panose="020B0604020202020204" pitchFamily="34" charset="0"/>
              <a:buChar char="•"/>
            </a:pPr>
            <a:r>
              <a:rPr lang="tr-TR" b="1" dirty="0"/>
              <a:t>AI, nesne tanıma, yüz algılama gibi işlemleri kolaylaştırabilir.</a:t>
            </a:r>
            <a:endParaRPr lang="tr-TR" dirty="0"/>
          </a:p>
          <a:p>
            <a:pPr>
              <a:buFont typeface="Arial" panose="020B0604020202020204" pitchFamily="34" charset="0"/>
              <a:buChar char="•"/>
            </a:pPr>
            <a:r>
              <a:rPr lang="tr-TR" b="1" dirty="0"/>
              <a:t>Otomatik video düzenleme, sahne analizi gibi özellikler eklenebilir.</a:t>
            </a:r>
            <a:endParaRPr lang="tr-TR" dirty="0"/>
          </a:p>
          <a:p>
            <a:r>
              <a:rPr lang="tr-TR" dirty="0"/>
              <a:t>💡 </a:t>
            </a:r>
            <a:r>
              <a:rPr lang="tr-TR" b="1" dirty="0"/>
              <a:t>Örnek:</a:t>
            </a:r>
            <a:br>
              <a:rPr lang="tr-TR" dirty="0"/>
            </a:br>
            <a:r>
              <a:rPr lang="tr-TR" dirty="0"/>
              <a:t>Bir AI modeli, </a:t>
            </a:r>
            <a:r>
              <a:rPr lang="tr-TR" b="1" dirty="0"/>
              <a:t>yazılımcıların yüklediği görselleri analiz edip renk paletlerini çıkarabilir</a:t>
            </a:r>
            <a:r>
              <a:rPr lang="tr-TR" dirty="0"/>
              <a:t>.</a:t>
            </a:r>
          </a:p>
          <a:p>
            <a:r>
              <a:rPr lang="tr-TR" b="1" dirty="0"/>
              <a:t>9️⃣ AI ile API Geliştirme</a:t>
            </a:r>
          </a:p>
          <a:p>
            <a:pPr>
              <a:buFont typeface="Arial" panose="020B0604020202020204" pitchFamily="34" charset="0"/>
              <a:buChar char="•"/>
            </a:pPr>
            <a:r>
              <a:rPr lang="tr-TR" b="1" dirty="0"/>
              <a:t>AI, API endpoint’lerini oluşturabilir ve optimize edebilir.</a:t>
            </a:r>
            <a:endParaRPr lang="tr-TR" dirty="0"/>
          </a:p>
          <a:p>
            <a:pPr>
              <a:buFont typeface="Arial" panose="020B0604020202020204" pitchFamily="34" charset="0"/>
              <a:buChar char="•"/>
            </a:pPr>
            <a:r>
              <a:rPr lang="tr-TR" b="1" dirty="0"/>
              <a:t>API'lerin performansını test edip iyileştirme önerileri sunabilir.</a:t>
            </a:r>
            <a:endParaRPr lang="tr-TR" dirty="0"/>
          </a:p>
          <a:p>
            <a:r>
              <a:rPr lang="tr-TR" dirty="0"/>
              <a:t>💡 </a:t>
            </a:r>
            <a:r>
              <a:rPr lang="tr-TR" b="1" dirty="0"/>
              <a:t>Örnek:</a:t>
            </a:r>
            <a:br>
              <a:rPr lang="tr-TR" dirty="0"/>
            </a:br>
            <a:r>
              <a:rPr lang="tr-TR" i="1" dirty="0"/>
              <a:t>"Bana bir REST API geliştir, veri tabanı olarak PostgreSQL kullan"</a:t>
            </a:r>
            <a:r>
              <a:rPr lang="tr-TR" dirty="0"/>
              <a:t> dediğinde tüm yapıyı oluşturabilir.</a:t>
            </a:r>
          </a:p>
          <a:p>
            <a:r>
              <a:rPr lang="tr-TR" b="1" dirty="0"/>
              <a:t>🔟 AI ile Ürün Geliştirme ve Özelleştirme</a:t>
            </a:r>
          </a:p>
          <a:p>
            <a:pPr>
              <a:buFont typeface="Arial" panose="020B0604020202020204" pitchFamily="34" charset="0"/>
              <a:buChar char="•"/>
            </a:pPr>
            <a:r>
              <a:rPr lang="tr-TR" b="1" dirty="0"/>
              <a:t>AI, kullanıcı alışkanlıklarını analiz ederek kişiselleştirilmiş deneyimler sunabilir.</a:t>
            </a:r>
            <a:endParaRPr lang="tr-TR" dirty="0"/>
          </a:p>
          <a:p>
            <a:pPr>
              <a:buFont typeface="Arial" panose="020B0604020202020204" pitchFamily="34" charset="0"/>
              <a:buChar char="•"/>
            </a:pPr>
            <a:r>
              <a:rPr lang="tr-TR" b="1" dirty="0"/>
              <a:t>Öneri motorları geliştirerek kullanıcıların ilgisini çekecek içerikler sunabilir.</a:t>
            </a:r>
            <a:endParaRPr lang="tr-TR" dirty="0"/>
          </a:p>
          <a:p>
            <a:r>
              <a:rPr lang="tr-TR" dirty="0"/>
              <a:t>💡 </a:t>
            </a:r>
            <a:r>
              <a:rPr lang="tr-TR" b="1" dirty="0"/>
              <a:t>Örnek:</a:t>
            </a:r>
            <a:br>
              <a:rPr lang="tr-TR" dirty="0"/>
            </a:br>
            <a:r>
              <a:rPr lang="tr-TR" i="1" dirty="0"/>
              <a:t>"Kullanıcıların en çok beğendiği ürünleri göster"</a:t>
            </a:r>
            <a:r>
              <a:rPr lang="tr-TR" dirty="0"/>
              <a:t> diyen bir AI modeli, e-ticaret siteleri için öneri motoru oluşturabilir.</a:t>
            </a:r>
          </a:p>
          <a:p>
            <a:r>
              <a:rPr lang="tr-TR" b="1" dirty="0"/>
              <a:t>Sonuç 🚀</a:t>
            </a:r>
          </a:p>
          <a:p>
            <a:r>
              <a:rPr lang="tr-TR" dirty="0"/>
              <a:t>Yazılımcılar </a:t>
            </a:r>
            <a:r>
              <a:rPr lang="tr-TR" b="1" dirty="0"/>
              <a:t>AI’ı artık sadece araç olarak değil, bir asistan, yardımcı ya da otomatik kod üreten bir sistem olarak kullanıyor.</a:t>
            </a:r>
            <a:r>
              <a:rPr lang="tr-TR" dirty="0"/>
              <a:t> AI sayesinde </a:t>
            </a:r>
            <a:r>
              <a:rPr lang="tr-TR" b="1" dirty="0"/>
              <a:t>verimlilik artıyor, hata oranı düşüyor, geliştirme süreçleri hızlanıyor</a:t>
            </a:r>
            <a:r>
              <a:rPr lang="tr-TR" dirty="0"/>
              <a:t>. Önümüzdeki yıllarda </a:t>
            </a:r>
            <a:r>
              <a:rPr lang="tr-TR" b="1" dirty="0"/>
              <a:t>AI sadece kod yazmakla kalmayıp, tam sistem tasarımları yapacak</a:t>
            </a:r>
            <a:r>
              <a:rPr lang="tr-TR" dirty="0"/>
              <a:t>.</a:t>
            </a:r>
          </a:p>
          <a:p>
            <a:r>
              <a:rPr lang="tr-TR" dirty="0"/>
              <a:t>💡 </a:t>
            </a:r>
            <a:r>
              <a:rPr lang="tr-TR" b="1" dirty="0"/>
              <a:t>Peki, sen AI’ı en çok hangi alanda kullanıyorsun veya kullanmayı düşünüyorsun?</a:t>
            </a:r>
            <a:r>
              <a:rPr lang="tr-TR" dirty="0"/>
              <a:t> 😎</a:t>
            </a:r>
          </a:p>
        </p:txBody>
      </p:sp>
      <p:sp>
        <p:nvSpPr>
          <p:cNvPr id="4" name="Slide Number Placeholder 3">
            <a:extLst>
              <a:ext uri="{FF2B5EF4-FFF2-40B4-BE49-F238E27FC236}">
                <a16:creationId xmlns:a16="http://schemas.microsoft.com/office/drawing/2014/main" id="{5A9BC524-75A8-F189-6EBB-A454FD314DC5}"/>
              </a:ext>
            </a:extLst>
          </p:cNvPr>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298975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2B9A-9227-1908-5977-3DBF240E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69396-0449-D993-810F-FA0868D98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3D021-DF6D-AAAC-8081-3B5BE35F21D3}"/>
              </a:ext>
            </a:extLst>
          </p:cNvPr>
          <p:cNvSpPr>
            <a:spLocks noGrp="1"/>
          </p:cNvSpPr>
          <p:nvPr>
            <p:ph type="body" idx="1"/>
          </p:nvPr>
        </p:nvSpPr>
        <p:spPr/>
        <p:txBody>
          <a:bodyPr/>
          <a:lstStyle/>
          <a:p>
            <a:r>
              <a:rPr lang="tr-TR" dirty="0"/>
              <a:t>1️⃣ </a:t>
            </a:r>
            <a:r>
              <a:rPr lang="tr-TR" b="1" dirty="0"/>
              <a:t>ML.NET</a:t>
            </a:r>
            <a:r>
              <a:rPr lang="tr-TR" dirty="0"/>
              <a:t> – Microsoft'un .NET geliştiricileri için sunduğu </a:t>
            </a:r>
            <a:r>
              <a:rPr lang="tr-TR" b="1" dirty="0"/>
              <a:t>makine öğrenmesi (ML) kütüphanesi</a:t>
            </a:r>
            <a:r>
              <a:rPr lang="tr-TR" dirty="0"/>
              <a:t>, .NET uygulamalarına AI eklemeyi kolaylaştırır.</a:t>
            </a:r>
          </a:p>
          <a:p>
            <a:r>
              <a:rPr lang="tr-TR" dirty="0"/>
              <a:t>2️⃣ </a:t>
            </a:r>
            <a:r>
              <a:rPr lang="tr-TR" b="1" dirty="0"/>
              <a:t>OpenAI</a:t>
            </a:r>
            <a:r>
              <a:rPr lang="tr-TR" dirty="0"/>
              <a:t> – Gelişmiş </a:t>
            </a:r>
            <a:r>
              <a:rPr lang="tr-TR" b="1" dirty="0"/>
              <a:t>doğal dil işleme (NLP), kod üretimi ve görüntü işleme</a:t>
            </a:r>
            <a:r>
              <a:rPr lang="tr-TR" dirty="0"/>
              <a:t> modelleri sunarak, ChatGPT ve DALL·E gibi AI çözümleri sağlar.</a:t>
            </a:r>
          </a:p>
          <a:p>
            <a:r>
              <a:rPr lang="tr-TR" dirty="0"/>
              <a:t>3️⃣ </a:t>
            </a:r>
            <a:r>
              <a:rPr lang="tr-TR" b="1" dirty="0"/>
              <a:t>Azure AI</a:t>
            </a:r>
            <a:r>
              <a:rPr lang="tr-TR" dirty="0"/>
              <a:t> – Microsoft Azure'un sunduğu </a:t>
            </a:r>
            <a:r>
              <a:rPr lang="tr-TR" b="1" dirty="0"/>
              <a:t>bulut tabanlı AI hizmetleri</a:t>
            </a:r>
            <a:r>
              <a:rPr lang="tr-TR" dirty="0"/>
              <a:t>, dil işleme, görüntü analizi ve tahminleme gibi AI çözümlerini ölçeklenebilir hale getirir.</a:t>
            </a:r>
          </a:p>
          <a:p>
            <a:endParaRPr lang="en-US" dirty="0"/>
          </a:p>
          <a:p>
            <a:endParaRPr lang="en-US" dirty="0"/>
          </a:p>
          <a:p>
            <a:endParaRPr lang="en-US" dirty="0"/>
          </a:p>
          <a:p>
            <a:endParaRPr lang="en-US" dirty="0"/>
          </a:p>
          <a:p>
            <a:endParaRPr lang="en-US" dirty="0"/>
          </a:p>
          <a:p>
            <a:r>
              <a:rPr lang="en-US" dirty="0"/>
              <a:t>AI is now accessible to </a:t>
            </a:r>
            <a:r>
              <a:rPr lang="en-US" b="1" dirty="0"/>
              <a:t>all</a:t>
            </a:r>
            <a:r>
              <a:rPr lang="en-US" dirty="0"/>
              <a:t> developers, not just AI experts. With tools like ML.NET, OpenAI, and Azure AI, .NET developers can easily integrate AI into their applications and enhance functionality without deep AI expertise.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ML.NET</a:t>
            </a:r>
            <a:r>
              <a:rPr lang="tr-TR" dirty="0"/>
              <a:t> (Microsoft’s Machine Learning framework)</a:t>
            </a:r>
            <a:r>
              <a:rPr lang="en-US" dirty="0"/>
              <a:t> —Custom machine learning models for .NET developers.</a:t>
            </a:r>
          </a:p>
          <a:p>
            <a:pPr>
              <a:buFont typeface="Arial" panose="020B0604020202020204" pitchFamily="34" charset="0"/>
              <a:buChar char="•"/>
            </a:pPr>
            <a:r>
              <a:rPr lang="tr-TR" dirty="0"/>
              <a:t>Allows .NET developers to create custom ML models.</a:t>
            </a:r>
          </a:p>
          <a:p>
            <a:pPr>
              <a:buFont typeface="Arial" panose="020B0604020202020204" pitchFamily="34" charset="0"/>
              <a:buChar char="•"/>
            </a:pPr>
            <a:r>
              <a:rPr lang="tr-TR" dirty="0"/>
              <a:t>Useful for tasks like text classification, anomaly detection, and recommendation systems.</a:t>
            </a:r>
          </a:p>
          <a:p>
            <a:pPr>
              <a:buFont typeface="Arial" panose="020B0604020202020204" pitchFamily="34" charset="0"/>
              <a:buChar char="•"/>
            </a:pPr>
            <a:r>
              <a:rPr lang="tr-TR" dirty="0"/>
              <a:t>Best for developers who need full control over their models.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OpenAI API</a:t>
            </a:r>
            <a:r>
              <a:rPr lang="tr-TR" dirty="0"/>
              <a:t> (Pre-trained AI models like GPT &amp; DALL·E)</a:t>
            </a:r>
            <a:r>
              <a:rPr lang="en-US" dirty="0"/>
              <a:t> —Pre-trained AI models for text, image, and code generation.</a:t>
            </a:r>
          </a:p>
          <a:p>
            <a:pPr>
              <a:buFont typeface="Arial" panose="020B0604020202020204" pitchFamily="34" charset="0"/>
              <a:buChar char="•"/>
            </a:pPr>
            <a:r>
              <a:rPr lang="tr-TR" dirty="0"/>
              <a:t>Provides powerful AI models without needing to train them from scratch.</a:t>
            </a:r>
          </a:p>
          <a:p>
            <a:pPr>
              <a:buFont typeface="Arial" panose="020B0604020202020204" pitchFamily="34" charset="0"/>
              <a:buChar char="•"/>
            </a:pPr>
            <a:r>
              <a:rPr lang="tr-TR" dirty="0"/>
              <a:t>Useful for natural language processing, text summarization, and image generation.</a:t>
            </a:r>
          </a:p>
          <a:p>
            <a:pPr>
              <a:buFont typeface="Arial" panose="020B0604020202020204" pitchFamily="34" charset="0"/>
              <a:buChar char="•"/>
            </a:pPr>
            <a:r>
              <a:rPr lang="tr-TR" dirty="0"/>
              <a:t>Best for developers who want quick AI integration with minimal effort.</a:t>
            </a:r>
          </a:p>
          <a:p>
            <a:endParaRPr lang="en-US" b="1" dirty="0"/>
          </a:p>
          <a:p>
            <a:r>
              <a:rPr lang="tr-TR" b="1" dirty="0"/>
              <a:t>Azure AI</a:t>
            </a:r>
            <a:r>
              <a:rPr lang="tr-TR" dirty="0"/>
              <a:t> (Microsoft’s cloud AI services)</a:t>
            </a:r>
            <a:r>
              <a:rPr lang="en-US" dirty="0"/>
              <a:t>ଇ—Cloud-based AI services for vision, speech, and decision-making</a:t>
            </a:r>
            <a:endParaRPr lang="tr-TR" dirty="0"/>
          </a:p>
          <a:p>
            <a:pPr>
              <a:buFont typeface="Arial" panose="020B0604020202020204" pitchFamily="34" charset="0"/>
              <a:buChar char="•"/>
            </a:pPr>
            <a:r>
              <a:rPr lang="tr-TR" dirty="0"/>
              <a:t>Offers AI-powered APIs for vision, speech, language, and decision-making.</a:t>
            </a:r>
          </a:p>
          <a:p>
            <a:pPr>
              <a:buFont typeface="Arial" panose="020B0604020202020204" pitchFamily="34" charset="0"/>
              <a:buChar char="•"/>
            </a:pPr>
            <a:r>
              <a:rPr lang="tr-TR" dirty="0"/>
              <a:t>Useful for enterprise applications, chatbots, and real-time AI-driven services.</a:t>
            </a:r>
          </a:p>
          <a:p>
            <a:pPr>
              <a:buFont typeface="Arial" panose="020B0604020202020204" pitchFamily="34" charset="0"/>
              <a:buChar char="•"/>
            </a:pPr>
            <a:r>
              <a:rPr lang="tr-TR" dirty="0"/>
              <a:t>Best for businesses looking for scalable AI solutions.</a:t>
            </a:r>
          </a:p>
          <a:p>
            <a:endParaRPr lang="tr-TR" dirty="0"/>
          </a:p>
        </p:txBody>
      </p:sp>
      <p:sp>
        <p:nvSpPr>
          <p:cNvPr id="4" name="Slide Number Placeholder 3">
            <a:extLst>
              <a:ext uri="{FF2B5EF4-FFF2-40B4-BE49-F238E27FC236}">
                <a16:creationId xmlns:a16="http://schemas.microsoft.com/office/drawing/2014/main" id="{21C8E48A-B601-29C7-CA28-EF22075CBE77}"/>
              </a:ext>
            </a:extLst>
          </p:cNvPr>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3699608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44962-5F0D-E846-1B51-BC14C0D74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01905-EAEF-C2B4-7805-883D9C71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2B9C3-2DE2-3164-8B0D-C8EA40A556E6}"/>
              </a:ext>
            </a:extLst>
          </p:cNvPr>
          <p:cNvSpPr>
            <a:spLocks noGrp="1"/>
          </p:cNvSpPr>
          <p:nvPr>
            <p:ph type="body" idx="1"/>
          </p:nvPr>
        </p:nvSpPr>
        <p:spPr/>
        <p:txBody>
          <a:bodyPr/>
          <a:lstStyle/>
          <a:p>
            <a:pPr algn="l">
              <a:buFont typeface="Arial" panose="020B0604020202020204" pitchFamily="34" charset="0"/>
              <a:buChar char="•"/>
            </a:pPr>
            <a:r>
              <a:rPr lang="en-US" b="1" i="0" dirty="0">
                <a:solidFill>
                  <a:srgbClr val="BCC7D2"/>
                </a:solidFill>
                <a:effectLst/>
                <a:latin typeface="InterVariable"/>
              </a:rPr>
              <a:t>Microsoft.Extensions.AI </a:t>
            </a:r>
            <a:r>
              <a:rPr lang="en-US" b="0" i="0" dirty="0">
                <a:solidFill>
                  <a:srgbClr val="BCC7D2"/>
                </a:solidFill>
                <a:effectLst/>
                <a:latin typeface="InterVariable"/>
              </a:rPr>
              <a:t>is part of the </a:t>
            </a:r>
            <a:r>
              <a:rPr lang="en-US" b="1" i="0" dirty="0">
                <a:solidFill>
                  <a:srgbClr val="BCC7D2"/>
                </a:solidFill>
                <a:effectLst/>
                <a:latin typeface="InterVariable"/>
              </a:rPr>
              <a:t>.NET Extensions</a:t>
            </a:r>
            <a:r>
              <a:rPr lang="en-US" b="0" i="0" dirty="0">
                <a:solidFill>
                  <a:srgbClr val="BCC7D2"/>
                </a:solidFill>
                <a:effectLst/>
                <a:latin typeface="InterVariable"/>
              </a:rPr>
              <a:t> and is mainly designed to integrate AI services (like </a:t>
            </a:r>
            <a:r>
              <a:rPr lang="en-US" b="0" i="0" dirty="0" err="1">
                <a:solidFill>
                  <a:srgbClr val="BCC7D2"/>
                </a:solidFill>
                <a:effectLst/>
                <a:latin typeface="InterVariable"/>
              </a:rPr>
              <a:t>Ollama</a:t>
            </a:r>
            <a:r>
              <a:rPr lang="en-US" b="0" i="0" dirty="0">
                <a:solidFill>
                  <a:srgbClr val="BCC7D2"/>
                </a:solidFill>
                <a:effectLst/>
                <a:latin typeface="InterVariable"/>
              </a:rPr>
              <a:t>, Azure OpenAI, </a:t>
            </a:r>
            <a:r>
              <a:rPr lang="en-US" b="0" i="0" dirty="0" err="1">
                <a:solidFill>
                  <a:srgbClr val="BCC7D2"/>
                </a:solidFill>
                <a:effectLst/>
                <a:latin typeface="InterVariable"/>
              </a:rPr>
              <a:t>ChatGpt</a:t>
            </a:r>
            <a:r>
              <a:rPr lang="en-US" b="0" i="0" dirty="0">
                <a:solidFill>
                  <a:srgbClr val="BCC7D2"/>
                </a:solidFill>
                <a:effectLst/>
                <a:latin typeface="InterVariable"/>
              </a:rPr>
              <a:t>, </a:t>
            </a:r>
            <a:r>
              <a:rPr lang="en-US" b="0" i="0" dirty="0" err="1">
                <a:solidFill>
                  <a:srgbClr val="BCC7D2"/>
                </a:solidFill>
                <a:effectLst/>
                <a:latin typeface="InterVariable"/>
              </a:rPr>
              <a:t>Deepseek</a:t>
            </a:r>
            <a:r>
              <a:rPr lang="en-US" b="0" i="0" dirty="0">
                <a:solidFill>
                  <a:srgbClr val="BCC7D2"/>
                </a:solidFill>
                <a:effectLst/>
                <a:latin typeface="InterVariable"/>
              </a:rPr>
              <a:t> </a:t>
            </a:r>
            <a:r>
              <a:rPr lang="en-US" b="0" i="0" dirty="0" err="1">
                <a:solidFill>
                  <a:srgbClr val="BCC7D2"/>
                </a:solidFill>
                <a:effectLst/>
                <a:latin typeface="InterVariable"/>
              </a:rPr>
              <a:t>etc</a:t>
            </a:r>
            <a:r>
              <a:rPr lang="en-US" b="0" i="0" dirty="0">
                <a:solidFill>
                  <a:srgbClr val="BCC7D2"/>
                </a:solidFill>
                <a:effectLst/>
                <a:latin typeface="InterVariable"/>
              </a:rPr>
              <a:t>…) into .NET applications in a standardized </a:t>
            </a:r>
            <a:r>
              <a:rPr lang="en-US" b="0" i="0" dirty="0" err="1">
                <a:solidFill>
                  <a:srgbClr val="BCC7D2"/>
                </a:solidFill>
                <a:effectLst/>
                <a:latin typeface="InterVariable"/>
              </a:rPr>
              <a:t>way.It</a:t>
            </a:r>
            <a:r>
              <a:rPr lang="en-US" b="0" i="0" dirty="0">
                <a:solidFill>
                  <a:srgbClr val="BCC7D2"/>
                </a:solidFill>
                <a:effectLst/>
                <a:latin typeface="InterVariable"/>
              </a:rPr>
              <a:t> provides dependency injection (DI) support and configuration for AI services, making it easier to use LLMs in .NET applications.</a:t>
            </a:r>
          </a:p>
          <a:p>
            <a:pPr algn="l">
              <a:buFont typeface="Arial" panose="020B0604020202020204" pitchFamily="34" charset="0"/>
              <a:buChar char="•"/>
            </a:pPr>
            <a:r>
              <a:rPr lang="en-US" b="1" i="0" dirty="0" err="1">
                <a:solidFill>
                  <a:srgbClr val="BCC7D2"/>
                </a:solidFill>
                <a:effectLst/>
                <a:latin typeface="InterVariable"/>
              </a:rPr>
              <a:t>Microsoft.SemanticKernel</a:t>
            </a:r>
            <a:r>
              <a:rPr lang="en-US" b="1" i="0" dirty="0">
                <a:solidFill>
                  <a:srgbClr val="BCC7D2"/>
                </a:solidFill>
                <a:effectLst/>
                <a:latin typeface="InterVariable"/>
              </a:rPr>
              <a:t> </a:t>
            </a:r>
            <a:r>
              <a:rPr lang="en-US" b="0" i="0" dirty="0">
                <a:solidFill>
                  <a:srgbClr val="BCC7D2"/>
                </a:solidFill>
                <a:effectLst/>
                <a:latin typeface="InterVariable"/>
              </a:rPr>
              <a:t>is a more </a:t>
            </a:r>
            <a:r>
              <a:rPr lang="en-US" b="1" i="0" dirty="0">
                <a:solidFill>
                  <a:srgbClr val="BCC7D2"/>
                </a:solidFill>
                <a:effectLst/>
                <a:latin typeface="InterVariable"/>
              </a:rPr>
              <a:t>advanced AI orchestration library</a:t>
            </a:r>
            <a:r>
              <a:rPr lang="en-US" b="0" i="0" dirty="0">
                <a:solidFill>
                  <a:srgbClr val="BCC7D2"/>
                </a:solidFill>
                <a:effectLst/>
                <a:latin typeface="InterVariable"/>
              </a:rPr>
              <a:t> that includes features like:</a:t>
            </a:r>
          </a:p>
          <a:p>
            <a:pPr marL="742950" lvl="1" indent="-285750" algn="l">
              <a:buFont typeface="Arial" panose="020B0604020202020204" pitchFamily="34" charset="0"/>
              <a:buChar char="•"/>
            </a:pPr>
            <a:r>
              <a:rPr lang="en-US" b="0" i="0" dirty="0">
                <a:solidFill>
                  <a:srgbClr val="BCC7D2"/>
                </a:solidFill>
                <a:effectLst/>
                <a:latin typeface="InterVariable"/>
              </a:rPr>
              <a:t>Function calling &amp; chaining</a:t>
            </a:r>
          </a:p>
          <a:p>
            <a:pPr marL="742950" lvl="1" indent="-285750" algn="l">
              <a:buFont typeface="Arial" panose="020B0604020202020204" pitchFamily="34" charset="0"/>
              <a:buChar char="•"/>
            </a:pPr>
            <a:r>
              <a:rPr lang="en-US" b="0" i="0" dirty="0">
                <a:solidFill>
                  <a:srgbClr val="BCC7D2"/>
                </a:solidFill>
                <a:effectLst/>
                <a:latin typeface="InterVariable"/>
              </a:rPr>
              <a:t>Memory management</a:t>
            </a:r>
          </a:p>
          <a:p>
            <a:pPr marL="742950" lvl="1" indent="-285750" algn="l">
              <a:buFont typeface="Arial" panose="020B0604020202020204" pitchFamily="34" charset="0"/>
              <a:buChar char="•"/>
            </a:pPr>
            <a:r>
              <a:rPr lang="en-US" b="0" i="0" dirty="0">
                <a:solidFill>
                  <a:srgbClr val="BCC7D2"/>
                </a:solidFill>
                <a:effectLst/>
                <a:latin typeface="InterVariable"/>
              </a:rPr>
              <a:t>Plugins for AI models</a:t>
            </a:r>
          </a:p>
          <a:p>
            <a:pPr marL="742950" lvl="1" indent="-285750" algn="l">
              <a:buFont typeface="Arial" panose="020B0604020202020204" pitchFamily="34" charset="0"/>
              <a:buChar char="•"/>
            </a:pPr>
            <a:r>
              <a:rPr lang="en-US" b="0" i="0" dirty="0">
                <a:solidFill>
                  <a:srgbClr val="BCC7D2"/>
                </a:solidFill>
                <a:effectLst/>
                <a:latin typeface="InterVariable"/>
              </a:rPr>
              <a:t>Agents and planning capabilities</a:t>
            </a:r>
          </a:p>
          <a:p>
            <a:pPr algn="l"/>
            <a:r>
              <a:rPr lang="en-US" b="0" i="0" dirty="0">
                <a:solidFill>
                  <a:srgbClr val="BCC7D2"/>
                </a:solidFill>
                <a:effectLst/>
                <a:latin typeface="InterVariable"/>
              </a:rPr>
              <a:t>Since Microsoft.Extensions.AI focuses on </a:t>
            </a:r>
            <a:r>
              <a:rPr lang="en-US" b="1" i="0" dirty="0">
                <a:solidFill>
                  <a:srgbClr val="BCC7D2"/>
                </a:solidFill>
                <a:effectLst/>
                <a:latin typeface="InterVariable"/>
              </a:rPr>
              <a:t>simplifying AI integration</a:t>
            </a:r>
            <a:r>
              <a:rPr lang="en-US" b="0" i="0" dirty="0">
                <a:solidFill>
                  <a:srgbClr val="BCC7D2"/>
                </a:solidFill>
                <a:effectLst/>
                <a:latin typeface="InterVariable"/>
              </a:rPr>
              <a:t> into .NET apps rather than providing an orchestration framework, it does </a:t>
            </a:r>
            <a:r>
              <a:rPr lang="en-US" b="1" i="0" dirty="0">
                <a:solidFill>
                  <a:srgbClr val="BCC7D2"/>
                </a:solidFill>
                <a:effectLst/>
                <a:latin typeface="InterVariable"/>
              </a:rPr>
              <a:t>not</a:t>
            </a:r>
            <a:r>
              <a:rPr lang="en-US" b="0" i="0" dirty="0">
                <a:solidFill>
                  <a:srgbClr val="BCC7D2"/>
                </a:solidFill>
                <a:effectLst/>
                <a:latin typeface="InterVariable"/>
              </a:rPr>
              <a:t> depend on </a:t>
            </a:r>
            <a:r>
              <a:rPr lang="en-US" b="0" i="0" dirty="0" err="1">
                <a:solidFill>
                  <a:srgbClr val="BCC7D2"/>
                </a:solidFill>
                <a:effectLst/>
                <a:latin typeface="InterVariable"/>
              </a:rPr>
              <a:t>Microsoft.SemanticKernel</a:t>
            </a:r>
            <a:r>
              <a:rPr lang="en-US" b="0" i="0" dirty="0">
                <a:solidFill>
                  <a:srgbClr val="BCC7D2"/>
                </a:solidFill>
                <a:effectLst/>
                <a:latin typeface="InterVariable"/>
              </a:rPr>
              <a:t>. However, you can use both together if needed.</a:t>
            </a:r>
          </a:p>
          <a:p>
            <a:endParaRPr lang="tr-TR" dirty="0"/>
          </a:p>
        </p:txBody>
      </p:sp>
      <p:sp>
        <p:nvSpPr>
          <p:cNvPr id="4" name="Slide Number Placeholder 3">
            <a:extLst>
              <a:ext uri="{FF2B5EF4-FFF2-40B4-BE49-F238E27FC236}">
                <a16:creationId xmlns:a16="http://schemas.microsoft.com/office/drawing/2014/main" id="{2BC497EC-FA89-39F8-1D7A-E7221FEE1002}"/>
              </a:ext>
            </a:extLst>
          </p:cNvPr>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3305881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Yerel</a:t>
            </a:r>
            <a:r>
              <a:rPr lang="en-US" b="1" dirty="0"/>
              <a:t> </a:t>
            </a:r>
            <a:r>
              <a:rPr lang="en-US" b="1" dirty="0" err="1"/>
              <a:t>Geliştirme</a:t>
            </a:r>
            <a:r>
              <a:rPr lang="en-US" b="1" dirty="0"/>
              <a:t> </a:t>
            </a:r>
            <a:r>
              <a:rPr lang="en-US" b="1" dirty="0" err="1"/>
              <a:t>İçin</a:t>
            </a:r>
            <a:r>
              <a:rPr lang="en-US" b="1" dirty="0"/>
              <a:t> AI </a:t>
            </a:r>
            <a:r>
              <a:rPr lang="en-US" b="1" dirty="0" err="1"/>
              <a:t>Motorları</a:t>
            </a:r>
            <a:endParaRPr lang="en-US" dirty="0"/>
          </a:p>
          <a:p>
            <a:r>
              <a:rPr lang="en-US" dirty="0" err="1"/>
              <a:t>Yerelde</a:t>
            </a:r>
            <a:r>
              <a:rPr lang="en-US" dirty="0"/>
              <a:t> </a:t>
            </a:r>
            <a:r>
              <a:rPr lang="en-US" dirty="0" err="1"/>
              <a:t>dil</a:t>
            </a:r>
            <a:r>
              <a:rPr lang="en-US" dirty="0"/>
              <a:t> </a:t>
            </a:r>
            <a:r>
              <a:rPr lang="en-US" dirty="0" err="1"/>
              <a:t>modeli</a:t>
            </a:r>
            <a:r>
              <a:rPr lang="en-US" dirty="0"/>
              <a:t> </a:t>
            </a:r>
            <a:r>
              <a:rPr lang="en-US" dirty="0" err="1"/>
              <a:t>çalıştırmak</a:t>
            </a:r>
            <a:r>
              <a:rPr lang="en-US" dirty="0"/>
              <a:t> </a:t>
            </a:r>
            <a:r>
              <a:rPr lang="en-US" dirty="0" err="1"/>
              <a:t>için</a:t>
            </a:r>
            <a:r>
              <a:rPr lang="en-US" dirty="0"/>
              <a:t> </a:t>
            </a:r>
            <a:r>
              <a:rPr lang="en-US" dirty="0" err="1"/>
              <a:t>en</a:t>
            </a:r>
            <a:r>
              <a:rPr lang="en-US" dirty="0"/>
              <a:t> </a:t>
            </a:r>
            <a:r>
              <a:rPr lang="en-US" dirty="0" err="1"/>
              <a:t>yaygın</a:t>
            </a:r>
            <a:r>
              <a:rPr lang="en-US" dirty="0"/>
              <a:t> </a:t>
            </a:r>
            <a:r>
              <a:rPr lang="en-US" dirty="0" err="1"/>
              <a:t>kullanılan</a:t>
            </a:r>
            <a:r>
              <a:rPr lang="en-US" dirty="0"/>
              <a:t> </a:t>
            </a:r>
            <a:r>
              <a:rPr lang="en-US" dirty="0" err="1"/>
              <a:t>araçlardan</a:t>
            </a:r>
            <a:r>
              <a:rPr lang="en-US" dirty="0"/>
              <a:t> </a:t>
            </a:r>
            <a:r>
              <a:rPr lang="en-US" dirty="0" err="1"/>
              <a:t>biri</a:t>
            </a:r>
            <a:r>
              <a:rPr lang="en-US" dirty="0"/>
              <a:t> </a:t>
            </a:r>
            <a:r>
              <a:rPr lang="en-US" b="1" dirty="0" err="1"/>
              <a:t>Ollama</a:t>
            </a:r>
            <a:r>
              <a:rPr lang="en-US" dirty="0"/>
              <a:t> </a:t>
            </a:r>
            <a:r>
              <a:rPr lang="en-US" dirty="0" err="1"/>
              <a:t>olsa</a:t>
            </a:r>
            <a:r>
              <a:rPr lang="en-US" dirty="0"/>
              <a:t> da, </a:t>
            </a:r>
            <a:r>
              <a:rPr lang="en-US" b="1" dirty="0" err="1"/>
              <a:t>vLLM</a:t>
            </a:r>
            <a:r>
              <a:rPr lang="en-US" dirty="0"/>
              <a:t> </a:t>
            </a:r>
            <a:r>
              <a:rPr lang="en-US" dirty="0" err="1"/>
              <a:t>aslında</a:t>
            </a:r>
            <a:r>
              <a:rPr lang="en-US" dirty="0"/>
              <a:t> daha </a:t>
            </a:r>
            <a:r>
              <a:rPr lang="en-US" dirty="0" err="1"/>
              <a:t>profesyonel</a:t>
            </a:r>
            <a:r>
              <a:rPr lang="en-US" dirty="0"/>
              <a:t> ve production-ready </a:t>
            </a:r>
            <a:r>
              <a:rPr lang="en-US" dirty="0" err="1"/>
              <a:t>bir</a:t>
            </a:r>
            <a:r>
              <a:rPr lang="en-US" dirty="0"/>
              <a:t> motor. </a:t>
            </a:r>
            <a:r>
              <a:rPr lang="en-US" dirty="0" err="1"/>
              <a:t>Ancak</a:t>
            </a:r>
            <a:r>
              <a:rPr lang="en-US" dirty="0"/>
              <a:t>, </a:t>
            </a:r>
            <a:r>
              <a:rPr lang="en-US" dirty="0" err="1"/>
              <a:t>vLLM</a:t>
            </a:r>
            <a:r>
              <a:rPr lang="en-US" dirty="0"/>
              <a:t> </a:t>
            </a:r>
            <a:r>
              <a:rPr lang="en-US" dirty="0" err="1"/>
              <a:t>yerel</a:t>
            </a:r>
            <a:r>
              <a:rPr lang="en-US" dirty="0"/>
              <a:t> </a:t>
            </a:r>
            <a:r>
              <a:rPr lang="en-US" dirty="0" err="1"/>
              <a:t>geliştirme</a:t>
            </a:r>
            <a:r>
              <a:rPr lang="en-US" dirty="0"/>
              <a:t> </a:t>
            </a:r>
            <a:r>
              <a:rPr lang="en-US" dirty="0" err="1"/>
              <a:t>için</a:t>
            </a:r>
            <a:r>
              <a:rPr lang="en-US" dirty="0"/>
              <a:t> </a:t>
            </a:r>
            <a:r>
              <a:rPr lang="en-US" dirty="0" err="1"/>
              <a:t>gereksiz</a:t>
            </a:r>
            <a:r>
              <a:rPr lang="en-US" dirty="0"/>
              <a:t> </a:t>
            </a:r>
            <a:r>
              <a:rPr lang="en-US" dirty="0" err="1"/>
              <a:t>derecede</a:t>
            </a:r>
            <a:r>
              <a:rPr lang="en-US" dirty="0"/>
              <a:t> </a:t>
            </a:r>
            <a:r>
              <a:rPr lang="en-US" dirty="0" err="1"/>
              <a:t>ağır</a:t>
            </a:r>
            <a:r>
              <a:rPr lang="en-US" dirty="0"/>
              <a:t> </a:t>
            </a:r>
            <a:r>
              <a:rPr lang="en-US" dirty="0" err="1"/>
              <a:t>bir</a:t>
            </a:r>
            <a:r>
              <a:rPr lang="en-US" dirty="0"/>
              <a:t> </a:t>
            </a:r>
            <a:r>
              <a:rPr lang="en-US" dirty="0" err="1"/>
              <a:t>teknoloji</a:t>
            </a:r>
            <a:r>
              <a:rPr lang="en-US" dirty="0"/>
              <a:t> </a:t>
            </a:r>
            <a:r>
              <a:rPr lang="en-US" dirty="0" err="1"/>
              <a:t>çünkü</a:t>
            </a:r>
            <a:r>
              <a:rPr lang="en-US" dirty="0"/>
              <a:t> </a:t>
            </a:r>
            <a:r>
              <a:rPr lang="en-US" dirty="0" err="1"/>
              <a:t>esas</a:t>
            </a:r>
            <a:r>
              <a:rPr lang="en-US" dirty="0"/>
              <a:t> olarak aynı </a:t>
            </a:r>
            <a:r>
              <a:rPr lang="en-US" dirty="0" err="1"/>
              <a:t>anda</a:t>
            </a:r>
            <a:r>
              <a:rPr lang="en-US" dirty="0"/>
              <a:t> çok </a:t>
            </a:r>
            <a:r>
              <a:rPr lang="en-US" dirty="0" err="1"/>
              <a:t>sayıda</a:t>
            </a:r>
            <a:r>
              <a:rPr lang="en-US" dirty="0"/>
              <a:t> </a:t>
            </a:r>
            <a:r>
              <a:rPr lang="en-US" dirty="0" err="1"/>
              <a:t>isteği</a:t>
            </a:r>
            <a:r>
              <a:rPr lang="en-US" dirty="0"/>
              <a:t> </a:t>
            </a:r>
            <a:r>
              <a:rPr lang="en-US" dirty="0" err="1"/>
              <a:t>işleyebilmek</a:t>
            </a:r>
            <a:r>
              <a:rPr lang="en-US" dirty="0"/>
              <a:t> </a:t>
            </a:r>
            <a:r>
              <a:rPr lang="en-US" dirty="0" err="1"/>
              <a:t>için</a:t>
            </a:r>
            <a:r>
              <a:rPr lang="en-US" dirty="0"/>
              <a:t> optimize </a:t>
            </a:r>
            <a:r>
              <a:rPr lang="en-US" dirty="0" err="1"/>
              <a:t>edilmiştir</a:t>
            </a:r>
            <a:r>
              <a:rPr lang="en-US" dirty="0"/>
              <a:t>. Bu </a:t>
            </a:r>
            <a:r>
              <a:rPr lang="en-US" dirty="0" err="1"/>
              <a:t>noktada</a:t>
            </a:r>
            <a:r>
              <a:rPr lang="en-US" dirty="0"/>
              <a:t>, </a:t>
            </a:r>
            <a:r>
              <a:rPr lang="en-US" dirty="0" err="1"/>
              <a:t>geliştirme</a:t>
            </a:r>
            <a:r>
              <a:rPr lang="en-US" dirty="0"/>
              <a:t> </a:t>
            </a:r>
            <a:r>
              <a:rPr lang="en-US" dirty="0" err="1"/>
              <a:t>ortamında</a:t>
            </a:r>
            <a:r>
              <a:rPr lang="en-US" dirty="0"/>
              <a:t> </a:t>
            </a:r>
            <a:r>
              <a:rPr lang="en-US" dirty="0" err="1"/>
              <a:t>dil</a:t>
            </a:r>
            <a:r>
              <a:rPr lang="en-US" dirty="0"/>
              <a:t> </a:t>
            </a:r>
            <a:r>
              <a:rPr lang="en-US" dirty="0" err="1"/>
              <a:t>modeli</a:t>
            </a:r>
            <a:r>
              <a:rPr lang="en-US" dirty="0"/>
              <a:t> </a:t>
            </a:r>
            <a:r>
              <a:rPr lang="en-US" dirty="0" err="1"/>
              <a:t>çalıştırmak</a:t>
            </a:r>
            <a:r>
              <a:rPr lang="en-US" dirty="0"/>
              <a:t> </a:t>
            </a:r>
            <a:r>
              <a:rPr lang="en-US" dirty="0" err="1"/>
              <a:t>isteyenler</a:t>
            </a:r>
            <a:r>
              <a:rPr lang="en-US" dirty="0"/>
              <a:t> </a:t>
            </a:r>
            <a:r>
              <a:rPr lang="en-US" dirty="0" err="1"/>
              <a:t>için</a:t>
            </a:r>
            <a:r>
              <a:rPr lang="en-US" dirty="0"/>
              <a:t> </a:t>
            </a:r>
            <a:r>
              <a:rPr lang="en-US" b="1" dirty="0" err="1"/>
              <a:t>Ollama</a:t>
            </a:r>
            <a:r>
              <a:rPr lang="en-US" dirty="0"/>
              <a:t> ve </a:t>
            </a:r>
            <a:r>
              <a:rPr lang="en-US" b="1" dirty="0"/>
              <a:t>LM Studio</a:t>
            </a:r>
            <a:r>
              <a:rPr lang="en-US" dirty="0"/>
              <a:t> daha </a:t>
            </a:r>
            <a:r>
              <a:rPr lang="en-US" dirty="0" err="1"/>
              <a:t>uygun</a:t>
            </a:r>
            <a:r>
              <a:rPr lang="en-US" dirty="0"/>
              <a:t> </a:t>
            </a:r>
            <a:r>
              <a:rPr lang="en-US" dirty="0" err="1"/>
              <a:t>alternatiflerdir</a:t>
            </a:r>
            <a:r>
              <a:rPr lang="en-US" dirty="0"/>
              <a:t>.</a:t>
            </a:r>
          </a:p>
          <a:p>
            <a:r>
              <a:rPr lang="en-US" dirty="0"/>
              <a:t>Production </a:t>
            </a:r>
            <a:r>
              <a:rPr lang="en-US" dirty="0" err="1"/>
              <a:t>ortamları</a:t>
            </a:r>
            <a:r>
              <a:rPr lang="en-US" dirty="0"/>
              <a:t> </a:t>
            </a:r>
            <a:r>
              <a:rPr lang="en-US" dirty="0" err="1"/>
              <a:t>için</a:t>
            </a:r>
            <a:r>
              <a:rPr lang="en-US" dirty="0"/>
              <a:t> </a:t>
            </a:r>
            <a:r>
              <a:rPr lang="en-US" dirty="0" err="1"/>
              <a:t>ise</a:t>
            </a:r>
            <a:r>
              <a:rPr lang="en-US" dirty="0"/>
              <a:t> </a:t>
            </a:r>
            <a:r>
              <a:rPr lang="en-US" b="1" dirty="0" err="1"/>
              <a:t>vLLM</a:t>
            </a:r>
            <a:r>
              <a:rPr lang="en-US" dirty="0"/>
              <a:t> daha </a:t>
            </a:r>
            <a:r>
              <a:rPr lang="en-US" dirty="0" err="1"/>
              <a:t>verimli</a:t>
            </a:r>
            <a:r>
              <a:rPr lang="en-US" dirty="0"/>
              <a:t> </a:t>
            </a:r>
            <a:r>
              <a:rPr lang="en-US" dirty="0" err="1"/>
              <a:t>bir</a:t>
            </a:r>
            <a:r>
              <a:rPr lang="en-US" dirty="0"/>
              <a:t> </a:t>
            </a:r>
            <a:r>
              <a:rPr lang="en-US" dirty="0" err="1"/>
              <a:t>çözümdür</a:t>
            </a:r>
            <a:r>
              <a:rPr lang="en-US" dirty="0"/>
              <a:t>.</a:t>
            </a:r>
          </a:p>
          <a:p>
            <a:r>
              <a:rPr lang="en-US" dirty="0"/>
              <a:t>İlgili </a:t>
            </a:r>
            <a:r>
              <a:rPr lang="en-US" dirty="0" err="1"/>
              <a:t>araçların</a:t>
            </a:r>
            <a:r>
              <a:rPr lang="en-US" dirty="0"/>
              <a:t> </a:t>
            </a:r>
            <a:r>
              <a:rPr lang="en-US" dirty="0" err="1"/>
              <a:t>bağlantıları</a:t>
            </a:r>
            <a:r>
              <a:rPr lang="en-US" dirty="0"/>
              <a:t>:</a:t>
            </a:r>
            <a:br>
              <a:rPr lang="en-US" dirty="0"/>
            </a:br>
            <a:r>
              <a:rPr lang="en-US" dirty="0"/>
              <a:t>🔗 </a:t>
            </a:r>
            <a:r>
              <a:rPr lang="en-US" dirty="0" err="1">
                <a:hlinkClick r:id="rId3"/>
              </a:rPr>
              <a:t>Ollama</a:t>
            </a:r>
            <a:br>
              <a:rPr lang="en-US" dirty="0"/>
            </a:br>
            <a:r>
              <a:rPr lang="en-US" dirty="0"/>
              <a:t>🔗 </a:t>
            </a:r>
            <a:r>
              <a:rPr lang="en-US" dirty="0">
                <a:hlinkClick r:id="rId4"/>
              </a:rPr>
              <a:t>LM Studio</a:t>
            </a:r>
            <a:br>
              <a:rPr lang="en-US" dirty="0"/>
            </a:br>
            <a:r>
              <a:rPr lang="en-US" dirty="0"/>
              <a:t>🔗 </a:t>
            </a:r>
            <a:r>
              <a:rPr lang="en-US" dirty="0" err="1">
                <a:hlinkClick r:id="rId5"/>
              </a:rPr>
              <a:t>vLLM</a:t>
            </a:r>
            <a:endParaRPr lang="en-US" dirty="0"/>
          </a:p>
          <a:p>
            <a:endParaRPr lang="en-US" dirty="0"/>
          </a:p>
          <a:p>
            <a:endParaRPr lang="en-US" dirty="0"/>
          </a:p>
          <a:p>
            <a:endParaRPr lang="en-US" dirty="0"/>
          </a:p>
          <a:p>
            <a:r>
              <a:rPr lang="en-US" b="1" dirty="0" err="1"/>
              <a:t>vLLM</a:t>
            </a:r>
            <a:endParaRPr lang="en-US" b="1" dirty="0"/>
          </a:p>
          <a:p>
            <a:r>
              <a:rPr lang="en-US" dirty="0"/>
              <a:t>✅ </a:t>
            </a:r>
            <a:r>
              <a:rPr lang="en-US" b="1" dirty="0"/>
              <a:t>Performance &amp; Scalability</a:t>
            </a:r>
            <a:r>
              <a:rPr lang="en-US" dirty="0"/>
              <a:t>: Uses </a:t>
            </a:r>
            <a:r>
              <a:rPr lang="en-US" dirty="0" err="1"/>
              <a:t>PagedAttention</a:t>
            </a:r>
            <a:r>
              <a:rPr lang="en-US" dirty="0"/>
              <a:t> for efficient memory management, allowing it to serve large models faster with lower latency.</a:t>
            </a:r>
            <a:br>
              <a:rPr lang="en-US" dirty="0"/>
            </a:br>
            <a:r>
              <a:rPr lang="en-US" dirty="0"/>
              <a:t>✅ </a:t>
            </a:r>
            <a:r>
              <a:rPr lang="en-US" b="1" dirty="0"/>
              <a:t>Multi-GPU &amp; Distributed Inference</a:t>
            </a:r>
            <a:r>
              <a:rPr lang="en-US" dirty="0"/>
              <a:t>: Can leverage multiple GPUs for large-scale applications.</a:t>
            </a:r>
            <a:br>
              <a:rPr lang="en-US" dirty="0"/>
            </a:br>
            <a:r>
              <a:rPr lang="en-US" dirty="0"/>
              <a:t>✅ </a:t>
            </a:r>
            <a:r>
              <a:rPr lang="en-US" b="1" dirty="0"/>
              <a:t>Flexibility</a:t>
            </a:r>
            <a:r>
              <a:rPr lang="en-US" dirty="0"/>
              <a:t>: Supports various model architectures, making it a solid choice for production AI services.</a:t>
            </a:r>
            <a:br>
              <a:rPr lang="en-US" dirty="0"/>
            </a:br>
            <a:r>
              <a:rPr lang="en-US" dirty="0"/>
              <a:t>✅ </a:t>
            </a:r>
            <a:r>
              <a:rPr lang="en-US" b="1" dirty="0"/>
              <a:t>Integration</a:t>
            </a:r>
            <a:r>
              <a:rPr lang="en-US" dirty="0"/>
              <a:t>: Works well with high-throughput APIs and cloud environments.</a:t>
            </a:r>
          </a:p>
          <a:p>
            <a:r>
              <a:rPr lang="en-US" b="1" dirty="0" err="1"/>
              <a:t>Ollama</a:t>
            </a:r>
            <a:endParaRPr lang="en-US" b="1" dirty="0"/>
          </a:p>
          <a:p>
            <a:r>
              <a:rPr lang="en-US" dirty="0"/>
              <a:t>✅ </a:t>
            </a:r>
            <a:r>
              <a:rPr lang="en-US" b="1" dirty="0"/>
              <a:t>Ease of Use</a:t>
            </a:r>
            <a:r>
              <a:rPr lang="en-US" dirty="0"/>
              <a:t>: Simple setup and local execution. Great for quick testing and deployment.</a:t>
            </a:r>
            <a:br>
              <a:rPr lang="en-US" dirty="0"/>
            </a:br>
            <a:r>
              <a:rPr lang="en-US" dirty="0"/>
              <a:t>✅ </a:t>
            </a:r>
            <a:r>
              <a:rPr lang="en-US" b="1" dirty="0"/>
              <a:t>Lightweight</a:t>
            </a:r>
            <a:r>
              <a:rPr lang="en-US" dirty="0"/>
              <a:t>: Optimized for running smaller models efficiently on local machines.</a:t>
            </a:r>
            <a:br>
              <a:rPr lang="en-US" dirty="0"/>
            </a:br>
            <a:r>
              <a:rPr lang="en-US" dirty="0"/>
              <a:t>❌ </a:t>
            </a:r>
            <a:r>
              <a:rPr lang="en-US" b="1" dirty="0"/>
              <a:t>Limited Scaling</a:t>
            </a:r>
            <a:r>
              <a:rPr lang="en-US" dirty="0"/>
              <a:t>: Not ideal for large-scale production workloads or distributed inference.</a:t>
            </a:r>
            <a:br>
              <a:rPr lang="en-US" dirty="0"/>
            </a:br>
            <a:r>
              <a:rPr lang="en-US" dirty="0"/>
              <a:t>❌ </a:t>
            </a:r>
            <a:r>
              <a:rPr lang="en-US" b="1" dirty="0"/>
              <a:t>Less Customization</a:t>
            </a:r>
            <a:r>
              <a:rPr lang="en-US" dirty="0"/>
              <a:t>: Compared to </a:t>
            </a:r>
            <a:r>
              <a:rPr lang="en-US" dirty="0" err="1"/>
              <a:t>vLLM</a:t>
            </a:r>
            <a:r>
              <a:rPr lang="en-US" dirty="0"/>
              <a:t>, it offers less control over optimization and scaling.</a:t>
            </a:r>
          </a:p>
          <a:p>
            <a:r>
              <a:rPr lang="en-US" b="1" dirty="0"/>
              <a:t>Final Choice</a:t>
            </a:r>
          </a:p>
          <a:p>
            <a:pPr>
              <a:buFont typeface="Arial" panose="020B0604020202020204" pitchFamily="34" charset="0"/>
              <a:buChar char="•"/>
            </a:pPr>
            <a:r>
              <a:rPr lang="en-US" b="1" dirty="0"/>
              <a:t>For a high-performance, scalable production environment → </a:t>
            </a:r>
            <a:r>
              <a:rPr lang="en-US" b="1" dirty="0" err="1"/>
              <a:t>vLLM</a:t>
            </a:r>
            <a:endParaRPr lang="en-US" dirty="0"/>
          </a:p>
          <a:p>
            <a:pPr>
              <a:buFont typeface="Arial" panose="020B0604020202020204" pitchFamily="34" charset="0"/>
              <a:buChar char="•"/>
            </a:pPr>
            <a:r>
              <a:rPr lang="en-US" b="1" dirty="0"/>
              <a:t>For a simple, lightweight, local or small-scale app → </a:t>
            </a:r>
            <a:r>
              <a:rPr lang="en-US" b="1" dirty="0" err="1"/>
              <a:t>Ollama</a:t>
            </a:r>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1197109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t>💡 </a:t>
            </a:r>
            <a:r>
              <a:rPr lang="en-US" sz="1200" dirty="0">
                <a:latin typeface="Euclid Circular B" panose="020B0504000000000000"/>
              </a:rPr>
              <a:t>Use </a:t>
            </a:r>
            <a:r>
              <a:rPr lang="tr-TR" sz="1200" b="1" dirty="0"/>
              <a:t>Fine-Tuning</a:t>
            </a:r>
            <a:r>
              <a:rPr lang="tr-TR" sz="1200" dirty="0"/>
              <a:t> for speed and domain-specific accuracy.</a:t>
            </a:r>
            <a:endParaRPr lang="en-US" sz="1200" dirty="0"/>
          </a:p>
          <a:p>
            <a:r>
              <a:rPr lang="tr-TR" sz="1200" dirty="0"/>
              <a:t>💡 Use </a:t>
            </a:r>
            <a:r>
              <a:rPr lang="tr-TR" sz="1200" b="1" dirty="0"/>
              <a:t>RAG</a:t>
            </a:r>
            <a:r>
              <a:rPr lang="tr-TR" sz="1200" dirty="0"/>
              <a:t> for real-time, dynamic responses</a:t>
            </a:r>
            <a:r>
              <a:rPr lang="en-US" sz="1200" dirty="0">
                <a:latin typeface="Euclid Circular B" panose="020B0504000000000000"/>
              </a:rPr>
              <a:t>.</a:t>
            </a:r>
          </a:p>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1423689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2092859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Ollama</a:t>
            </a:r>
            <a:r>
              <a:rPr lang="en-US" dirty="0"/>
              <a:t>: </a:t>
            </a:r>
            <a:r>
              <a:rPr lang="tr-TR" b="1" dirty="0"/>
              <a:t>Python</a:t>
            </a:r>
            <a:r>
              <a:rPr lang="tr-TR" dirty="0"/>
              <a:t> </a:t>
            </a:r>
            <a:r>
              <a:rPr lang="en-US" dirty="0" err="1"/>
              <a:t>tabanlı</a:t>
            </a:r>
            <a:r>
              <a:rPr lang="en-US" dirty="0"/>
              <a:t> </a:t>
            </a:r>
            <a:r>
              <a:rPr lang="tr-TR" b="1" dirty="0"/>
              <a:t>büyük dil modellerini </a:t>
            </a:r>
            <a:r>
              <a:rPr lang="tr-TR" dirty="0"/>
              <a:t>(LLM) </a:t>
            </a:r>
            <a:r>
              <a:rPr lang="tr-TR" b="1" dirty="0"/>
              <a:t>yerel</a:t>
            </a:r>
            <a:r>
              <a:rPr lang="tr-TR" dirty="0"/>
              <a:t> olarak </a:t>
            </a:r>
            <a:r>
              <a:rPr lang="tr-TR" b="1" dirty="0"/>
              <a:t>çalıştırmanıza</a:t>
            </a:r>
            <a:r>
              <a:rPr lang="tr-TR" dirty="0"/>
              <a:t> olanak tanıyan açık kaynaklı bir araçtır.</a:t>
            </a:r>
          </a:p>
        </p:txBody>
      </p:sp>
      <p:sp>
        <p:nvSpPr>
          <p:cNvPr id="4" name="Slide Number Placeholder 3"/>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2237040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B6E9A-F654-627D-034A-753AF4ED8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B5587-9DCA-2F2A-FE9C-EED5E267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0B5C4-5623-FF88-C65B-1E5E54844D8C}"/>
              </a:ext>
            </a:extLst>
          </p:cNvPr>
          <p:cNvSpPr>
            <a:spLocks noGrp="1"/>
          </p:cNvSpPr>
          <p:nvPr>
            <p:ph type="body" idx="1"/>
          </p:nvPr>
        </p:nvSpPr>
        <p:spPr/>
        <p:txBody>
          <a:bodyPr/>
          <a:lstStyle/>
          <a:p>
            <a:r>
              <a:rPr lang="en-US" b="1" dirty="0"/>
              <a:t>Bu </a:t>
            </a:r>
            <a:r>
              <a:rPr lang="en-US" b="1" dirty="0" err="1"/>
              <a:t>klasöre</a:t>
            </a:r>
            <a:r>
              <a:rPr lang="en-US" b="1" dirty="0"/>
              <a:t> </a:t>
            </a:r>
            <a:r>
              <a:rPr lang="en-US" b="1" dirty="0" err="1"/>
              <a:t>kurar</a:t>
            </a:r>
            <a:r>
              <a:rPr lang="en-US" b="1" dirty="0"/>
              <a:t> </a:t>
            </a:r>
            <a:r>
              <a:rPr lang="en-US" dirty="0"/>
              <a:t>C:\users\&lt;username&gt;\AppData\Local\Programs\Ollama</a:t>
            </a:r>
          </a:p>
          <a:p>
            <a:r>
              <a:rPr lang="en-US" dirty="0"/>
              <a:t>“</a:t>
            </a:r>
            <a:r>
              <a:rPr lang="en-US" b="1" dirty="0" err="1"/>
              <a:t>Ollama</a:t>
            </a:r>
            <a:r>
              <a:rPr lang="en-US" b="1" dirty="0"/>
              <a:t> run</a:t>
            </a:r>
            <a:r>
              <a:rPr lang="en-US" dirty="0"/>
              <a:t>” </a:t>
            </a:r>
            <a:r>
              <a:rPr lang="en-US" dirty="0" err="1"/>
              <a:t>ile</a:t>
            </a:r>
            <a:r>
              <a:rPr lang="en-US" dirty="0"/>
              <a:t> </a:t>
            </a:r>
            <a:r>
              <a:rPr lang="en-US" dirty="0" err="1"/>
              <a:t>local’de</a:t>
            </a:r>
            <a:r>
              <a:rPr lang="en-US" dirty="0"/>
              <a:t> </a:t>
            </a:r>
            <a:r>
              <a:rPr lang="en-US" dirty="0" err="1"/>
              <a:t>dil</a:t>
            </a:r>
            <a:r>
              <a:rPr lang="en-US" dirty="0"/>
              <a:t> </a:t>
            </a:r>
            <a:r>
              <a:rPr lang="en-US" dirty="0" err="1"/>
              <a:t>modeliyle</a:t>
            </a:r>
            <a:r>
              <a:rPr lang="en-US" dirty="0"/>
              <a:t> </a:t>
            </a:r>
            <a:r>
              <a:rPr lang="en-US" dirty="0" err="1"/>
              <a:t>konuşabilirsin</a:t>
            </a:r>
            <a:r>
              <a:rPr lang="en-US" dirty="0"/>
              <a:t>.</a:t>
            </a:r>
          </a:p>
          <a:p>
            <a:r>
              <a:rPr lang="en-US" dirty="0"/>
              <a:t>“</a:t>
            </a:r>
            <a:r>
              <a:rPr lang="en-US" b="1" dirty="0" err="1"/>
              <a:t>Ollama</a:t>
            </a:r>
            <a:r>
              <a:rPr lang="en-US" b="1" dirty="0"/>
              <a:t> serve</a:t>
            </a:r>
            <a:r>
              <a:rPr lang="en-US" dirty="0"/>
              <a:t>” </a:t>
            </a:r>
            <a:r>
              <a:rPr lang="en-US" dirty="0" err="1"/>
              <a:t>ile</a:t>
            </a:r>
            <a:r>
              <a:rPr lang="en-US" dirty="0"/>
              <a:t> </a:t>
            </a:r>
            <a:r>
              <a:rPr lang="en-US" dirty="0" err="1"/>
              <a:t>local’de</a:t>
            </a:r>
            <a:r>
              <a:rPr lang="en-US" dirty="0"/>
              <a:t> HTTP server </a:t>
            </a:r>
            <a:r>
              <a:rPr lang="en-US" dirty="0" err="1"/>
              <a:t>olarak</a:t>
            </a:r>
            <a:r>
              <a:rPr lang="en-US" dirty="0"/>
              <a:t> </a:t>
            </a:r>
            <a:r>
              <a:rPr lang="en-US" dirty="0" err="1"/>
              <a:t>çalıştırabilirsin</a:t>
            </a:r>
            <a:r>
              <a:rPr lang="en-US" dirty="0"/>
              <a:t>.</a:t>
            </a:r>
            <a:endParaRPr lang="tr-TR" dirty="0"/>
          </a:p>
        </p:txBody>
      </p:sp>
      <p:sp>
        <p:nvSpPr>
          <p:cNvPr id="4" name="Slide Number Placeholder 3">
            <a:extLst>
              <a:ext uri="{FF2B5EF4-FFF2-40B4-BE49-F238E27FC236}">
                <a16:creationId xmlns:a16="http://schemas.microsoft.com/office/drawing/2014/main" id="{A6825033-8529-C01D-D28E-ACD7D957F719}"/>
              </a:ext>
            </a:extLst>
          </p:cNvPr>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275719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this project in 2013 (twenty thirteen).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234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almost </a:t>
            </a:r>
            <a:r>
              <a:rPr lang="en-US" b="1" dirty="0"/>
              <a:t>12K stars on GitHub </a:t>
            </a:r>
            <a:r>
              <a:rPr lang="en-US" dirty="0"/>
              <a:t>which is amazing for a .NET repo.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Multi-tenant but monolith architecture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solidFill>
                <a:srgbClr val="FFFFFF"/>
              </a:solidFill>
              <a:effectLst/>
              <a:latin typeface="Lexend"/>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65244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47AC1-330B-AC95-A4E2-7A08174A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F4AC-A5CF-0CB8-9F5E-2CE898572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76A29-00E8-A6E8-6840-B895EB1CD078}"/>
              </a:ext>
            </a:extLst>
          </p:cNvPr>
          <p:cNvSpPr>
            <a:spLocks noGrp="1"/>
          </p:cNvSpPr>
          <p:nvPr>
            <p:ph type="body" idx="1"/>
          </p:nvPr>
        </p:nvSpPr>
        <p:spPr/>
        <p:txBody>
          <a:bodyPr/>
          <a:lstStyle/>
          <a:p>
            <a:r>
              <a:rPr lang="en-US" dirty="0"/>
              <a:t>Faking! </a:t>
            </a:r>
            <a:r>
              <a:rPr lang="en-US" dirty="0" err="1"/>
              <a:t>Halüsinasyon</a:t>
            </a:r>
            <a:endParaRPr lang="tr-TR" dirty="0"/>
          </a:p>
        </p:txBody>
      </p:sp>
      <p:sp>
        <p:nvSpPr>
          <p:cNvPr id="4" name="Slide Number Placeholder 3">
            <a:extLst>
              <a:ext uri="{FF2B5EF4-FFF2-40B4-BE49-F238E27FC236}">
                <a16:creationId xmlns:a16="http://schemas.microsoft.com/office/drawing/2014/main" id="{0D2C7C5E-0C9A-65CA-0235-74CED17C1568}"/>
              </a:ext>
            </a:extLst>
          </p:cNvPr>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462101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0850-E9F5-0EAB-CE3F-B2B595093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A931F-1FD0-E808-FB02-69D2830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E6F7-B907-26A0-5ED5-E18C0B10BB77}"/>
              </a:ext>
            </a:extLst>
          </p:cNvPr>
          <p:cNvSpPr>
            <a:spLocks noGrp="1"/>
          </p:cNvSpPr>
          <p:nvPr>
            <p:ph type="body" idx="1"/>
          </p:nvPr>
        </p:nvSpPr>
        <p:spPr/>
        <p:txBody>
          <a:bodyPr/>
          <a:lstStyle/>
          <a:p>
            <a:r>
              <a:rPr lang="tr-TR" dirty="0"/>
              <a:t>Bunun nedeni şu:</a:t>
            </a:r>
          </a:p>
          <a:p>
            <a:pPr>
              <a:buFont typeface="+mj-lt"/>
              <a:buAutoNum type="arabicPeriod"/>
            </a:pPr>
            <a:r>
              <a:rPr lang="tr-TR" b="1" dirty="0"/>
              <a:t>Eğitim Verisi ve İstatistiksel Bağlantılar:</a:t>
            </a:r>
            <a:r>
              <a:rPr lang="tr-TR" dirty="0"/>
              <a:t> Dil modelleri, büyük veri setleri üzerinden eğitilir ve genellikle metinlerdeki kelime veya cümlelerin olasılıklarını öğrenir. Eğer bir yanlış bilgi çok sayıda örnekte yer alıyorsa, model bu bilgiyi istatistiksel olarak doğru bir bağlamda "öğrenebilir" ve bunu doğruymuş gibi tekrar edebilir.</a:t>
            </a:r>
          </a:p>
          <a:p>
            <a:pPr>
              <a:buFont typeface="+mj-lt"/>
              <a:buAutoNum type="arabicPeriod"/>
            </a:pPr>
            <a:r>
              <a:rPr lang="tr-TR" b="1" dirty="0"/>
              <a:t>Sürekli Tekrar:</a:t>
            </a:r>
            <a:r>
              <a:rPr lang="tr-TR" dirty="0"/>
              <a:t> Model, kullanıcıdan gelen metni tekrarladığı zaman, daha önce aldığı bilgileri benzer şekilde üretmeye eğilimlidir. Hatalı bir bilgi sürekli tekrar edilirse, modelin çıktısı da bu hatalı bilgiyi içerir.</a:t>
            </a:r>
          </a:p>
          <a:p>
            <a:endParaRPr lang="en-US" dirty="0"/>
          </a:p>
          <a:p>
            <a:endParaRPr lang="en-US" dirty="0"/>
          </a:p>
          <a:p>
            <a:r>
              <a:rPr lang="tr-TR" dirty="0"/>
              <a:t>Bu durum, modelin </a:t>
            </a:r>
            <a:r>
              <a:rPr lang="tr-TR" i="1" dirty="0"/>
              <a:t>mantık</a:t>
            </a:r>
            <a:r>
              <a:rPr lang="tr-TR" dirty="0"/>
              <a:t> veya </a:t>
            </a:r>
            <a:r>
              <a:rPr lang="tr-TR" i="1" dirty="0"/>
              <a:t>gerçeklik</a:t>
            </a:r>
            <a:r>
              <a:rPr lang="tr-TR" dirty="0"/>
              <a:t> algısına dayanmadığı, sadece dilsel desenleri ve ilişkileri öğrenme temeline dayandığı için ortaya çıkar. Bu nedenle modelin hatalı bilgiye dayalı çıktılar üretmesi mümkündür</a:t>
            </a:r>
          </a:p>
        </p:txBody>
      </p:sp>
      <p:sp>
        <p:nvSpPr>
          <p:cNvPr id="4" name="Slide Number Placeholder 3">
            <a:extLst>
              <a:ext uri="{FF2B5EF4-FFF2-40B4-BE49-F238E27FC236}">
                <a16:creationId xmlns:a16="http://schemas.microsoft.com/office/drawing/2014/main" id="{5134A9BE-5F21-5235-564D-30D82150A94D}"/>
              </a:ext>
            </a:extLst>
          </p:cNvPr>
          <p:cNvSpPr>
            <a:spLocks noGrp="1"/>
          </p:cNvSpPr>
          <p:nvPr>
            <p:ph type="sldNum" sz="quarter" idx="5"/>
          </p:nvPr>
        </p:nvSpPr>
        <p:spPr/>
        <p:txBody>
          <a:bodyPr/>
          <a:lstStyle/>
          <a:p>
            <a:fld id="{93F7DAF2-D9FD-4201-8A83-D0347E71DEA5}" type="slidenum">
              <a:rPr lang="en-US" smtClean="0"/>
              <a:t>36</a:t>
            </a:fld>
            <a:endParaRPr lang="en-US"/>
          </a:p>
        </p:txBody>
      </p:sp>
    </p:spTree>
    <p:extLst>
      <p:ext uri="{BB962C8B-B14F-4D97-AF65-F5344CB8AC3E}">
        <p14:creationId xmlns:p14="http://schemas.microsoft.com/office/powerpoint/2010/main" val="2986460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37</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235195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12313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0987-1307-B001-2F64-4A07A504E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AC705-0575-7B85-2B03-144532A59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3F1F-B4F7-EFE2-6F31-7A09DAE49458}"/>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A668D3D3-D9BA-EFCB-98D8-4D524892EC49}"/>
              </a:ext>
            </a:extLst>
          </p:cNvPr>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30872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DD9CC-94A9-98D8-D6E6-DEFD09935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A0B-CD68-9C21-B043-2FA77B784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CD2AAD-B810-9187-9A89-3DB0436A0AA1}"/>
              </a:ext>
            </a:extLst>
          </p:cNvPr>
          <p:cNvSpPr>
            <a:spLocks noGrp="1"/>
          </p:cNvSpPr>
          <p:nvPr>
            <p:ph type="body" idx="1"/>
          </p:nvPr>
        </p:nvSpPr>
        <p:spPr/>
        <p:txBody>
          <a:bodyPr/>
          <a:lstStyle/>
          <a:p>
            <a:endParaRPr lang="tr-TR" dirty="0"/>
          </a:p>
        </p:txBody>
      </p:sp>
      <p:sp>
        <p:nvSpPr>
          <p:cNvPr id="4" name="Slide Number Placeholder 3">
            <a:extLst>
              <a:ext uri="{FF2B5EF4-FFF2-40B4-BE49-F238E27FC236}">
                <a16:creationId xmlns:a16="http://schemas.microsoft.com/office/drawing/2014/main" id="{3E26AAF8-7754-FB59-69A5-9E07F34C7844}"/>
              </a:ext>
            </a:extLst>
          </p:cNvPr>
          <p:cNvSpPr>
            <a:spLocks noGrp="1"/>
          </p:cNvSpPr>
          <p:nvPr>
            <p:ph type="sldNum" sz="quarter" idx="5"/>
          </p:nvPr>
        </p:nvSpPr>
        <p:spPr/>
        <p:txBody>
          <a:bodyPr/>
          <a:lstStyle/>
          <a:p>
            <a:fld id="{93F7DAF2-D9FD-4201-8A83-D0347E71DEA5}" type="slidenum">
              <a:rPr lang="en-US" smtClean="0"/>
              <a:t>7</a:t>
            </a:fld>
            <a:endParaRPr lang="en-US"/>
          </a:p>
        </p:txBody>
      </p:sp>
    </p:spTree>
    <p:extLst>
      <p:ext uri="{BB962C8B-B14F-4D97-AF65-F5344CB8AC3E}">
        <p14:creationId xmlns:p14="http://schemas.microsoft.com/office/powerpoint/2010/main" val="36331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F96A-5AA0-F2BD-D0D8-F06300A31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388EB-D57D-7298-0B13-303E9F2A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B266E-667C-9009-B4B7-F747E07A9F11}"/>
              </a:ext>
            </a:extLst>
          </p:cNvPr>
          <p:cNvSpPr>
            <a:spLocks noGrp="1"/>
          </p:cNvSpPr>
          <p:nvPr>
            <p:ph type="body" idx="1"/>
          </p:nvPr>
        </p:nvSpPr>
        <p:spPr/>
        <p:txBody>
          <a:bodyPr/>
          <a:lstStyle/>
          <a:p>
            <a:r>
              <a:rPr lang="en-US" b="0" i="0" dirty="0">
                <a:solidFill>
                  <a:srgbClr val="223548"/>
                </a:solidFill>
                <a:effectLst/>
                <a:latin typeface="72Brand"/>
              </a:rPr>
              <a:t>1950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yazdığı</a:t>
            </a:r>
            <a:r>
              <a:rPr lang="en-US" b="0" i="0" dirty="0">
                <a:solidFill>
                  <a:srgbClr val="223548"/>
                </a:solidFill>
                <a:effectLst/>
                <a:latin typeface="72Brand"/>
              </a:rPr>
              <a:t> "</a:t>
            </a:r>
            <a:r>
              <a:rPr lang="en-US" b="1" i="0" dirty="0">
                <a:solidFill>
                  <a:srgbClr val="223548"/>
                </a:solidFill>
                <a:effectLst/>
                <a:latin typeface="72Brand"/>
              </a:rPr>
              <a:t>Computing Machinery and Intelligence</a:t>
            </a:r>
            <a:r>
              <a:rPr lang="en-US" b="0" i="0" dirty="0">
                <a:solidFill>
                  <a:srgbClr val="223548"/>
                </a:solidFill>
                <a:effectLst/>
                <a:latin typeface="72Brand"/>
              </a:rPr>
              <a:t>“ </a:t>
            </a:r>
            <a:r>
              <a:rPr lang="en-US" b="0" i="0" dirty="0" err="1">
                <a:solidFill>
                  <a:srgbClr val="223548"/>
                </a:solidFill>
                <a:effectLst/>
                <a:latin typeface="72Brand"/>
              </a:rPr>
              <a:t>makalesinde</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karşısında</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ve </a:t>
            </a:r>
            <a:r>
              <a:rPr lang="en-US" b="0" i="0" dirty="0" err="1">
                <a:solidFill>
                  <a:srgbClr val="223548"/>
                </a:solidFill>
                <a:effectLst/>
                <a:latin typeface="72Brand"/>
              </a:rPr>
              <a:t>gerçek</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a:t>
            </a:r>
            <a:r>
              <a:rPr lang="en-US" b="0" i="0" dirty="0" err="1">
                <a:solidFill>
                  <a:srgbClr val="223548"/>
                </a:solidFill>
                <a:effectLst/>
                <a:latin typeface="72Brand"/>
              </a:rPr>
              <a:t>sohbet</a:t>
            </a:r>
            <a:r>
              <a:rPr lang="en-US" b="0" i="0" dirty="0">
                <a:solidFill>
                  <a:srgbClr val="223548"/>
                </a:solidFill>
                <a:effectLst/>
                <a:latin typeface="72Brand"/>
              </a:rPr>
              <a:t> </a:t>
            </a:r>
            <a:r>
              <a:rPr lang="en-US" b="0" i="0" dirty="0" err="1">
                <a:solidFill>
                  <a:srgbClr val="223548"/>
                </a:solidFill>
                <a:effectLst/>
                <a:latin typeface="72Brand"/>
              </a:rPr>
              <a:t>ettiğinde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makine</a:t>
            </a:r>
            <a:r>
              <a:rPr lang="en-US" b="0" i="0" dirty="0">
                <a:solidFill>
                  <a:srgbClr val="223548"/>
                </a:solidFill>
                <a:effectLst/>
                <a:latin typeface="72Brand"/>
              </a:rPr>
              <a:t> </a:t>
            </a:r>
            <a:r>
              <a:rPr lang="en-US" b="0" i="0" dirty="0" err="1">
                <a:solidFill>
                  <a:srgbClr val="223548"/>
                </a:solidFill>
                <a:effectLst/>
                <a:latin typeface="72Brand"/>
              </a:rPr>
              <a:t>hangisinin</a:t>
            </a:r>
            <a:r>
              <a:rPr lang="en-US" b="0" i="0" dirty="0">
                <a:solidFill>
                  <a:srgbClr val="223548"/>
                </a:solidFill>
                <a:effectLst/>
                <a:latin typeface="72Brand"/>
              </a:rPr>
              <a:t> </a:t>
            </a:r>
            <a:r>
              <a:rPr lang="en-US" b="0" i="0" dirty="0" err="1">
                <a:solidFill>
                  <a:srgbClr val="223548"/>
                </a:solidFill>
                <a:effectLst/>
                <a:latin typeface="72Brand"/>
              </a:rPr>
              <a:t>insan</a:t>
            </a:r>
            <a:r>
              <a:rPr lang="en-US" b="0" i="0" dirty="0">
                <a:solidFill>
                  <a:srgbClr val="223548"/>
                </a:solidFill>
                <a:effectLst/>
                <a:latin typeface="72Brand"/>
              </a:rPr>
              <a:t> </a:t>
            </a:r>
            <a:r>
              <a:rPr lang="en-US" b="0" i="0" dirty="0" err="1">
                <a:solidFill>
                  <a:srgbClr val="223548"/>
                </a:solidFill>
                <a:effectLst/>
                <a:latin typeface="72Brand"/>
              </a:rPr>
              <a:t>olduğunu</a:t>
            </a:r>
            <a:r>
              <a:rPr lang="en-US" b="0" i="0" dirty="0">
                <a:solidFill>
                  <a:srgbClr val="223548"/>
                </a:solidFill>
                <a:effectLst/>
                <a:latin typeface="72Brand"/>
              </a:rPr>
              <a:t> </a:t>
            </a:r>
            <a:r>
              <a:rPr lang="en-US" b="0" i="0" dirty="0" err="1">
                <a:solidFill>
                  <a:srgbClr val="223548"/>
                </a:solidFill>
                <a:effectLst/>
                <a:latin typeface="72Brand"/>
              </a:rPr>
              <a:t>anlayamıyorsa</a:t>
            </a:r>
            <a:r>
              <a:rPr lang="en-US" b="0" i="0" dirty="0">
                <a:solidFill>
                  <a:srgbClr val="223548"/>
                </a:solidFill>
                <a:effectLst/>
                <a:latin typeface="72Brand"/>
              </a:rPr>
              <a:t>, o </a:t>
            </a:r>
            <a:r>
              <a:rPr lang="en-US" b="0" i="0" dirty="0" err="1">
                <a:solidFill>
                  <a:srgbClr val="223548"/>
                </a:solidFill>
                <a:effectLst/>
                <a:latin typeface="72Brand"/>
              </a:rPr>
              <a:t>makine</a:t>
            </a:r>
            <a:r>
              <a:rPr lang="en-US" b="0" i="0" dirty="0">
                <a:solidFill>
                  <a:srgbClr val="223548"/>
                </a:solidFill>
                <a:effectLst/>
                <a:latin typeface="72Brand"/>
              </a:rPr>
              <a:t> </a:t>
            </a:r>
            <a:r>
              <a:rPr lang="en-US" b="1" i="0" dirty="0" err="1">
                <a:solidFill>
                  <a:srgbClr val="223548"/>
                </a:solidFill>
                <a:effectLst/>
                <a:latin typeface="72Brand"/>
              </a:rPr>
              <a:t>düşünebiliyor</a:t>
            </a:r>
            <a:r>
              <a:rPr lang="en-US" b="0" i="0" dirty="0">
                <a:solidFill>
                  <a:srgbClr val="223548"/>
                </a:solidFill>
                <a:effectLst/>
                <a:latin typeface="72Brand"/>
              </a:rPr>
              <a:t>  </a:t>
            </a:r>
            <a:r>
              <a:rPr lang="en-US" b="0" i="0" dirty="0" err="1">
                <a:solidFill>
                  <a:srgbClr val="223548"/>
                </a:solidFill>
                <a:effectLst/>
                <a:latin typeface="72Brand"/>
              </a:rPr>
              <a:t>sayılmalıdır</a:t>
            </a:r>
            <a:r>
              <a:rPr lang="en-US" b="0" i="0" dirty="0">
                <a:solidFill>
                  <a:srgbClr val="223548"/>
                </a:solidFill>
                <a:effectLst/>
                <a:latin typeface="72Brand"/>
              </a:rPr>
              <a:t>. Bu teste “Turing” </a:t>
            </a:r>
            <a:r>
              <a:rPr lang="en-US" b="0" i="0" dirty="0" err="1">
                <a:solidFill>
                  <a:srgbClr val="223548"/>
                </a:solidFill>
                <a:effectLst/>
                <a:latin typeface="72Brand"/>
              </a:rPr>
              <a:t>dedi</a:t>
            </a:r>
            <a:r>
              <a:rPr lang="en-US" b="0" i="0" dirty="0">
                <a:solidFill>
                  <a:srgbClr val="223548"/>
                </a:solidFill>
                <a:effectLst/>
                <a:latin typeface="72Brand"/>
              </a:rPr>
              <a:t>.</a:t>
            </a:r>
          </a:p>
          <a:p>
            <a:endParaRPr lang="en-US" b="0" i="0" dirty="0">
              <a:solidFill>
                <a:srgbClr val="223548"/>
              </a:solidFill>
              <a:effectLst/>
              <a:latin typeface="72Brand"/>
            </a:endParaRPr>
          </a:p>
          <a:p>
            <a:r>
              <a:rPr lang="en-US" dirty="0" err="1"/>
              <a:t>Karştı</a:t>
            </a:r>
            <a:r>
              <a:rPr lang="en-US" dirty="0"/>
              <a:t> </a:t>
            </a:r>
            <a:r>
              <a:rPr lang="en-US" dirty="0" err="1"/>
              <a:t>görüşler</a:t>
            </a:r>
            <a:r>
              <a:rPr lang="en-US" dirty="0"/>
              <a:t>: </a:t>
            </a:r>
            <a:r>
              <a:rPr lang="tr-TR" dirty="0"/>
              <a:t>bilinç eksikliği, özgünlükten yoksun olma, ruh gerekliliği </a:t>
            </a:r>
            <a:r>
              <a:rPr lang="en-US" dirty="0"/>
              <a:t>… </a:t>
            </a:r>
            <a:r>
              <a:rPr lang="en-US" dirty="0" err="1"/>
              <a:t>fakat</a:t>
            </a:r>
            <a:r>
              <a:rPr lang="en-US" dirty="0"/>
              <a:t> </a:t>
            </a:r>
            <a:r>
              <a:rPr lang="en-US" dirty="0" err="1"/>
              <a:t>bunların</a:t>
            </a:r>
            <a:r>
              <a:rPr lang="en-US" dirty="0"/>
              <a:t> da </a:t>
            </a:r>
            <a:r>
              <a:rPr lang="en-US" dirty="0" err="1"/>
              <a:t>taklit</a:t>
            </a:r>
            <a:r>
              <a:rPr lang="en-US" dirty="0"/>
              <a:t> </a:t>
            </a:r>
            <a:r>
              <a:rPr lang="en-US" dirty="0" err="1"/>
              <a:t>edilebileceğini</a:t>
            </a:r>
            <a:r>
              <a:rPr lang="en-US" dirty="0"/>
              <a:t> </a:t>
            </a:r>
            <a:r>
              <a:rPr lang="en-US" dirty="0" err="1"/>
              <a:t>söyler</a:t>
            </a:r>
            <a:r>
              <a:rPr lang="en-US" dirty="0"/>
              <a:t>.</a:t>
            </a:r>
            <a:endParaRPr lang="en-US" b="0" i="0" dirty="0">
              <a:solidFill>
                <a:srgbClr val="223548"/>
              </a:solidFill>
              <a:effectLst/>
              <a:latin typeface="72Brand"/>
            </a:endParaRPr>
          </a:p>
          <a:p>
            <a:endParaRPr lang="en-US" b="0" i="0" dirty="0">
              <a:solidFill>
                <a:srgbClr val="223548"/>
              </a:solidFill>
              <a:effectLst/>
              <a:latin typeface="72Brand"/>
            </a:endParaRPr>
          </a:p>
          <a:p>
            <a:r>
              <a:rPr lang="en-US" dirty="0"/>
              <a:t>Bu </a:t>
            </a:r>
            <a:r>
              <a:rPr lang="en-US" dirty="0" err="1"/>
              <a:t>çalışma</a:t>
            </a:r>
            <a:r>
              <a:rPr lang="en-US" dirty="0"/>
              <a:t> y</a:t>
            </a:r>
            <a:r>
              <a:rPr lang="tr-TR" dirty="0"/>
              <a:t>apay zekâ felsefesine ve bilgisayar bilimlerine yön veren kritik bir eserdir </a:t>
            </a:r>
            <a:endParaRPr lang="en-US" b="0" i="0" dirty="0">
              <a:solidFill>
                <a:srgbClr val="223548"/>
              </a:solidFill>
              <a:effectLst/>
              <a:latin typeface="72Brand"/>
            </a:endParaRPr>
          </a:p>
          <a:p>
            <a:endParaRPr lang="en-US" b="0" i="0" dirty="0">
              <a:solidFill>
                <a:srgbClr val="223548"/>
              </a:solidFill>
              <a:effectLst/>
              <a:latin typeface="72Brand"/>
            </a:endParaRPr>
          </a:p>
          <a:p>
            <a:r>
              <a:rPr lang="en-US" b="0" i="0" dirty="0">
                <a:solidFill>
                  <a:srgbClr val="223548"/>
                </a:solidFill>
                <a:effectLst/>
                <a:latin typeface="72Brand"/>
              </a:rPr>
              <a:t>II. </a:t>
            </a:r>
            <a:r>
              <a:rPr lang="en-US" b="0" i="0" dirty="0" err="1">
                <a:solidFill>
                  <a:srgbClr val="223548"/>
                </a:solidFill>
                <a:effectLst/>
                <a:latin typeface="72Brand"/>
              </a:rPr>
              <a:t>Dünya</a:t>
            </a:r>
            <a:r>
              <a:rPr lang="en-US" b="0" i="0" dirty="0">
                <a:solidFill>
                  <a:srgbClr val="223548"/>
                </a:solidFill>
                <a:effectLst/>
                <a:latin typeface="72Brand"/>
              </a:rPr>
              <a:t> </a:t>
            </a:r>
            <a:r>
              <a:rPr lang="en-US" b="0" i="0" dirty="0" err="1">
                <a:solidFill>
                  <a:srgbClr val="223548"/>
                </a:solidFill>
                <a:effectLst/>
                <a:latin typeface="72Brand"/>
              </a:rPr>
              <a:t>Savaşı</a:t>
            </a:r>
            <a:r>
              <a:rPr lang="en-US" b="0" i="0" dirty="0">
                <a:solidFill>
                  <a:srgbClr val="223548"/>
                </a:solidFill>
                <a:effectLst/>
                <a:latin typeface="72Brand"/>
              </a:rPr>
              <a:t> </a:t>
            </a:r>
            <a:r>
              <a:rPr lang="en-US" b="0" i="0" dirty="0" err="1">
                <a:solidFill>
                  <a:srgbClr val="223548"/>
                </a:solidFill>
                <a:effectLst/>
                <a:latin typeface="72Brand"/>
              </a:rPr>
              <a:t>sırasında</a:t>
            </a:r>
            <a:r>
              <a:rPr lang="en-US" b="0" i="0" dirty="0">
                <a:solidFill>
                  <a:srgbClr val="223548"/>
                </a:solidFill>
                <a:effectLst/>
                <a:latin typeface="72Brand"/>
              </a:rPr>
              <a:t> </a:t>
            </a:r>
            <a:r>
              <a:rPr lang="en-US" b="0" i="0" dirty="0" err="1">
                <a:solidFill>
                  <a:srgbClr val="223548"/>
                </a:solidFill>
                <a:effectLst/>
                <a:latin typeface="72Brand"/>
              </a:rPr>
              <a:t>Nazi’lerin</a:t>
            </a:r>
            <a:r>
              <a:rPr lang="en-US" b="0" i="0" dirty="0">
                <a:solidFill>
                  <a:srgbClr val="223548"/>
                </a:solidFill>
                <a:effectLst/>
                <a:latin typeface="72Brand"/>
              </a:rPr>
              <a:t> </a:t>
            </a:r>
            <a:r>
              <a:rPr lang="en-US" b="0" i="0" dirty="0" err="1">
                <a:solidFill>
                  <a:srgbClr val="223548"/>
                </a:solidFill>
                <a:effectLst/>
                <a:latin typeface="72Brand"/>
              </a:rPr>
              <a:t>askeri</a:t>
            </a:r>
            <a:r>
              <a:rPr lang="en-US" b="0" i="0" dirty="0">
                <a:solidFill>
                  <a:srgbClr val="223548"/>
                </a:solidFill>
                <a:effectLst/>
                <a:latin typeface="72Brand"/>
              </a:rPr>
              <a:t> </a:t>
            </a:r>
            <a:r>
              <a:rPr lang="en-US" b="0" i="0" dirty="0" err="1">
                <a:solidFill>
                  <a:srgbClr val="223548"/>
                </a:solidFill>
                <a:effectLst/>
                <a:latin typeface="72Brand"/>
              </a:rPr>
              <a:t>haberleşmede</a:t>
            </a:r>
            <a:r>
              <a:rPr lang="en-US" b="0" i="0" dirty="0">
                <a:solidFill>
                  <a:srgbClr val="223548"/>
                </a:solidFill>
                <a:effectLst/>
                <a:latin typeface="72Brand"/>
              </a:rPr>
              <a:t> </a:t>
            </a:r>
            <a:r>
              <a:rPr lang="en-US" b="0" i="0" dirty="0" err="1">
                <a:solidFill>
                  <a:srgbClr val="223548"/>
                </a:solidFill>
                <a:effectLst/>
                <a:latin typeface="72Brand"/>
              </a:rPr>
              <a:t>kullandığı</a:t>
            </a:r>
            <a:r>
              <a:rPr lang="en-US" b="0" i="0" dirty="0">
                <a:solidFill>
                  <a:srgbClr val="223548"/>
                </a:solidFill>
                <a:effectLst/>
                <a:latin typeface="72Brand"/>
              </a:rPr>
              <a:t> </a:t>
            </a:r>
            <a:r>
              <a:rPr lang="en-US" b="0" i="0" dirty="0" err="1">
                <a:solidFill>
                  <a:srgbClr val="223548"/>
                </a:solidFill>
                <a:effectLst/>
                <a:latin typeface="72Brand"/>
              </a:rPr>
              <a:t>makinenin</a:t>
            </a:r>
            <a:r>
              <a:rPr lang="en-US" b="0" i="0" dirty="0">
                <a:solidFill>
                  <a:srgbClr val="223548"/>
                </a:solidFill>
                <a:effectLst/>
                <a:latin typeface="72Brand"/>
              </a:rPr>
              <a:t> </a:t>
            </a:r>
            <a:r>
              <a:rPr lang="en-US" b="0" i="0" dirty="0" err="1">
                <a:solidFill>
                  <a:srgbClr val="223548"/>
                </a:solidFill>
                <a:effectLst/>
                <a:latin typeface="72Brand"/>
              </a:rPr>
              <a:t>şifresi</a:t>
            </a:r>
            <a:r>
              <a:rPr lang="en-US" b="0" i="0" dirty="0">
                <a:solidFill>
                  <a:srgbClr val="223548"/>
                </a:solidFill>
                <a:effectLst/>
                <a:latin typeface="72Brand"/>
              </a:rPr>
              <a:t> </a:t>
            </a:r>
            <a:r>
              <a:rPr lang="en-US" b="0" i="0" dirty="0" err="1">
                <a:solidFill>
                  <a:srgbClr val="223548"/>
                </a:solidFill>
                <a:effectLst/>
                <a:latin typeface="72Brand"/>
              </a:rPr>
              <a:t>hergün</a:t>
            </a:r>
            <a:r>
              <a:rPr lang="en-US" b="0" i="0" dirty="0">
                <a:solidFill>
                  <a:srgbClr val="223548"/>
                </a:solidFill>
                <a:effectLst/>
                <a:latin typeface="72Brand"/>
              </a:rPr>
              <a:t> </a:t>
            </a:r>
            <a:r>
              <a:rPr lang="en-US" b="0" i="0" dirty="0" err="1">
                <a:solidFill>
                  <a:srgbClr val="223548"/>
                </a:solidFill>
                <a:effectLst/>
                <a:latin typeface="72Brand"/>
              </a:rPr>
              <a:t>değişiyordu</a:t>
            </a:r>
            <a:r>
              <a:rPr lang="en-US" b="0" i="0" dirty="0">
                <a:solidFill>
                  <a:srgbClr val="223548"/>
                </a:solidFill>
                <a:effectLst/>
                <a:latin typeface="72Brand"/>
              </a:rPr>
              <a:t>. </a:t>
            </a:r>
          </a:p>
          <a:p>
            <a:r>
              <a:rPr lang="en-US" b="0" i="0" dirty="0">
                <a:solidFill>
                  <a:srgbClr val="223548"/>
                </a:solidFill>
                <a:effectLst/>
                <a:latin typeface="72Brand"/>
              </a:rPr>
              <a:t>Bombe </a:t>
            </a:r>
            <a:r>
              <a:rPr lang="en-US" b="0" i="0" dirty="0" err="1">
                <a:solidFill>
                  <a:srgbClr val="223548"/>
                </a:solidFill>
                <a:effectLst/>
                <a:latin typeface="72Brand"/>
              </a:rPr>
              <a:t>adında</a:t>
            </a:r>
            <a:r>
              <a:rPr lang="en-US" b="0" i="0" dirty="0">
                <a:solidFill>
                  <a:srgbClr val="223548"/>
                </a:solidFill>
                <a:effectLst/>
                <a:latin typeface="72Brand"/>
              </a:rPr>
              <a:t> </a:t>
            </a:r>
            <a:r>
              <a:rPr lang="en-US" b="0" i="0" dirty="0" err="1">
                <a:solidFill>
                  <a:srgbClr val="223548"/>
                </a:solidFill>
                <a:effectLst/>
                <a:latin typeface="72Brand"/>
              </a:rPr>
              <a:t>geliştirdiği</a:t>
            </a:r>
            <a:r>
              <a:rPr lang="en-US" b="0" i="0" dirty="0">
                <a:solidFill>
                  <a:srgbClr val="223548"/>
                </a:solidFill>
                <a:effectLst/>
                <a:latin typeface="72Brand"/>
              </a:rPr>
              <a:t> </a:t>
            </a:r>
            <a:r>
              <a:rPr lang="en-US" b="0" i="0" dirty="0" err="1">
                <a:solidFill>
                  <a:srgbClr val="223548"/>
                </a:solidFill>
                <a:effectLst/>
                <a:latin typeface="72Brand"/>
              </a:rPr>
              <a:t>cihazla</a:t>
            </a:r>
            <a:r>
              <a:rPr lang="en-US" b="0" i="0" dirty="0">
                <a:solidFill>
                  <a:srgbClr val="223548"/>
                </a:solidFill>
                <a:effectLst/>
                <a:latin typeface="72Brand"/>
              </a:rPr>
              <a:t> </a:t>
            </a:r>
            <a:r>
              <a:rPr lang="en-US" b="0" i="0" dirty="0" err="1">
                <a:solidFill>
                  <a:srgbClr val="223548"/>
                </a:solidFill>
                <a:effectLst/>
                <a:latin typeface="72Brand"/>
              </a:rPr>
              <a:t>şifreleri</a:t>
            </a:r>
            <a:r>
              <a:rPr lang="en-US" b="0" i="0" dirty="0">
                <a:solidFill>
                  <a:srgbClr val="223548"/>
                </a:solidFill>
                <a:effectLst/>
                <a:latin typeface="72Brand"/>
              </a:rPr>
              <a:t> </a:t>
            </a:r>
            <a:r>
              <a:rPr lang="en-US" b="0" i="0" dirty="0" err="1">
                <a:solidFill>
                  <a:srgbClr val="223548"/>
                </a:solidFill>
                <a:effectLst/>
                <a:latin typeface="72Brand"/>
              </a:rPr>
              <a:t>kırdı</a:t>
            </a:r>
            <a:r>
              <a:rPr lang="en-US" b="0" i="0" dirty="0">
                <a:solidFill>
                  <a:srgbClr val="223548"/>
                </a:solidFill>
                <a:effectLst/>
                <a:latin typeface="72Brand"/>
              </a:rPr>
              <a:t> ve </a:t>
            </a:r>
            <a:r>
              <a:rPr lang="en-US" b="0" i="0" dirty="0" err="1">
                <a:solidFill>
                  <a:srgbClr val="223548"/>
                </a:solidFill>
                <a:effectLst/>
                <a:latin typeface="72Brand"/>
              </a:rPr>
              <a:t>savaşın</a:t>
            </a:r>
            <a:r>
              <a:rPr lang="en-US" b="0" i="0" dirty="0">
                <a:solidFill>
                  <a:srgbClr val="223548"/>
                </a:solidFill>
                <a:effectLst/>
                <a:latin typeface="72Brand"/>
              </a:rPr>
              <a:t> </a:t>
            </a:r>
            <a:r>
              <a:rPr lang="en-US" b="0" i="0" dirty="0" err="1">
                <a:solidFill>
                  <a:srgbClr val="223548"/>
                </a:solidFill>
                <a:effectLst/>
                <a:latin typeface="72Brand"/>
              </a:rPr>
              <a:t>seyrini</a:t>
            </a:r>
            <a:r>
              <a:rPr lang="en-US" b="0" i="0" dirty="0">
                <a:solidFill>
                  <a:srgbClr val="223548"/>
                </a:solidFill>
                <a:effectLst/>
                <a:latin typeface="72Brand"/>
              </a:rPr>
              <a:t> </a:t>
            </a:r>
            <a:r>
              <a:rPr lang="en-US" b="0" i="0" dirty="0" err="1">
                <a:solidFill>
                  <a:srgbClr val="223548"/>
                </a:solidFill>
                <a:effectLst/>
                <a:latin typeface="72Brand"/>
              </a:rPr>
              <a:t>değiştirdi</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şifrelerinin</a:t>
            </a:r>
            <a:r>
              <a:rPr lang="en-US" b="0" i="0" dirty="0">
                <a:solidFill>
                  <a:srgbClr val="223548"/>
                </a:solidFill>
                <a:effectLst/>
                <a:latin typeface="72Brand"/>
              </a:rPr>
              <a:t> </a:t>
            </a:r>
            <a:r>
              <a:rPr lang="en-US" b="0" i="0" dirty="0" err="1">
                <a:solidFill>
                  <a:srgbClr val="223548"/>
                </a:solidFill>
                <a:effectLst/>
                <a:latin typeface="72Brand"/>
              </a:rPr>
              <a:t>kırılmasında</a:t>
            </a:r>
            <a:r>
              <a:rPr lang="en-US" b="0" i="0" dirty="0">
                <a:solidFill>
                  <a:srgbClr val="223548"/>
                </a:solidFill>
                <a:effectLst/>
                <a:latin typeface="72Brand"/>
              </a:rPr>
              <a:t> </a:t>
            </a:r>
            <a:r>
              <a:rPr lang="en-US" b="0" i="0" dirty="0" err="1">
                <a:solidFill>
                  <a:srgbClr val="223548"/>
                </a:solidFill>
                <a:effectLst/>
                <a:latin typeface="72Brand"/>
              </a:rPr>
              <a:t>çok</a:t>
            </a:r>
            <a:r>
              <a:rPr lang="en-US" b="0" i="0" dirty="0">
                <a:solidFill>
                  <a:srgbClr val="223548"/>
                </a:solidFill>
                <a:effectLst/>
                <a:latin typeface="72Brand"/>
              </a:rPr>
              <a:t> </a:t>
            </a:r>
            <a:r>
              <a:rPr lang="en-US" b="0" i="0" dirty="0" err="1">
                <a:solidFill>
                  <a:srgbClr val="223548"/>
                </a:solidFill>
                <a:effectLst/>
                <a:latin typeface="72Brand"/>
              </a:rPr>
              <a:t>önemli</a:t>
            </a:r>
            <a:r>
              <a:rPr lang="en-US" b="0" i="0" dirty="0">
                <a:solidFill>
                  <a:srgbClr val="223548"/>
                </a:solidFill>
                <a:effectLst/>
                <a:latin typeface="72Brand"/>
              </a:rPr>
              <a:t> </a:t>
            </a:r>
            <a:r>
              <a:rPr lang="en-US" b="0" i="0" dirty="0" err="1">
                <a:solidFill>
                  <a:srgbClr val="223548"/>
                </a:solidFill>
                <a:effectLst/>
                <a:latin typeface="72Brand"/>
              </a:rPr>
              <a:t>bir</a:t>
            </a:r>
            <a:r>
              <a:rPr lang="en-US" b="0" i="0" dirty="0">
                <a:solidFill>
                  <a:srgbClr val="223548"/>
                </a:solidFill>
                <a:effectLst/>
                <a:latin typeface="72Brand"/>
              </a:rPr>
              <a:t> </a:t>
            </a:r>
            <a:r>
              <a:rPr lang="en-US" b="0" i="0" dirty="0" err="1">
                <a:solidFill>
                  <a:srgbClr val="223548"/>
                </a:solidFill>
                <a:effectLst/>
                <a:latin typeface="72Brand"/>
              </a:rPr>
              <a:t>rol</a:t>
            </a:r>
            <a:r>
              <a:rPr lang="en-US" b="0" i="0" dirty="0">
                <a:solidFill>
                  <a:srgbClr val="223548"/>
                </a:solidFill>
                <a:effectLst/>
                <a:latin typeface="72Brand"/>
              </a:rPr>
              <a:t> </a:t>
            </a:r>
            <a:r>
              <a:rPr lang="en-US" b="0" i="0" dirty="0" err="1">
                <a:solidFill>
                  <a:srgbClr val="223548"/>
                </a:solidFill>
                <a:effectLst/>
                <a:latin typeface="72Brand"/>
              </a:rPr>
              <a:t>oynadığı</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savaş</a:t>
            </a:r>
            <a:r>
              <a:rPr lang="en-US" b="0" i="0" dirty="0">
                <a:solidFill>
                  <a:srgbClr val="223548"/>
                </a:solidFill>
                <a:effectLst/>
                <a:latin typeface="72Brand"/>
              </a:rPr>
              <a:t> </a:t>
            </a:r>
            <a:r>
              <a:rPr lang="en-US" b="0" i="0" dirty="0" err="1">
                <a:solidFill>
                  <a:srgbClr val="223548"/>
                </a:solidFill>
                <a:effectLst/>
                <a:latin typeface="72Brand"/>
              </a:rPr>
              <a:t>kahramanı</a:t>
            </a:r>
            <a:r>
              <a:rPr lang="en-US" b="0" i="0" dirty="0">
                <a:solidFill>
                  <a:srgbClr val="223548"/>
                </a:solidFill>
                <a:effectLst/>
                <a:latin typeface="72Brand"/>
              </a:rPr>
              <a:t> </a:t>
            </a:r>
            <a:r>
              <a:rPr lang="en-US" b="0" i="0" dirty="0" err="1">
                <a:solidFill>
                  <a:srgbClr val="223548"/>
                </a:solidFill>
                <a:effectLst/>
                <a:latin typeface="72Brand"/>
              </a:rPr>
              <a:t>sayılmıştır</a:t>
            </a:r>
            <a:r>
              <a:rPr lang="en-US" b="0" i="0" dirty="0">
                <a:solidFill>
                  <a:srgbClr val="223548"/>
                </a:solidFill>
                <a:effectLst/>
                <a:latin typeface="72Brand"/>
              </a:rPr>
              <a:t>. </a:t>
            </a:r>
            <a:r>
              <a:rPr lang="en-US" b="0" i="0" dirty="0" err="1">
                <a:solidFill>
                  <a:srgbClr val="223548"/>
                </a:solidFill>
                <a:effectLst/>
                <a:latin typeface="72Brand"/>
              </a:rPr>
              <a:t>Ayrıca</a:t>
            </a:r>
            <a:r>
              <a:rPr lang="en-US" b="0" i="0" dirty="0">
                <a:solidFill>
                  <a:srgbClr val="223548"/>
                </a:solidFill>
                <a:effectLst/>
                <a:latin typeface="72Brand"/>
              </a:rPr>
              <a:t> Manchester </a:t>
            </a:r>
            <a:r>
              <a:rPr lang="en-US" b="0" i="0" dirty="0" err="1">
                <a:solidFill>
                  <a:srgbClr val="223548"/>
                </a:solidFill>
                <a:effectLst/>
                <a:latin typeface="72Brand"/>
              </a:rPr>
              <a:t>Üniversitesi'nde</a:t>
            </a:r>
            <a:r>
              <a:rPr lang="en-US" b="0" i="0" dirty="0">
                <a:solidFill>
                  <a:srgbClr val="223548"/>
                </a:solidFill>
                <a:effectLst/>
                <a:latin typeface="72Brand"/>
              </a:rPr>
              <a:t> </a:t>
            </a:r>
            <a:r>
              <a:rPr lang="en-US" b="0" i="0" dirty="0" err="1">
                <a:solidFill>
                  <a:srgbClr val="223548"/>
                </a:solidFill>
                <a:effectLst/>
                <a:latin typeface="72Brand"/>
              </a:rPr>
              <a:t>çalıştığı</a:t>
            </a:r>
            <a:r>
              <a:rPr lang="en-US" b="0" i="0" dirty="0">
                <a:solidFill>
                  <a:srgbClr val="223548"/>
                </a:solidFill>
                <a:effectLst/>
                <a:latin typeface="72Brand"/>
              </a:rPr>
              <a:t> </a:t>
            </a:r>
            <a:r>
              <a:rPr lang="en-US" b="0" i="0" dirty="0" err="1">
                <a:solidFill>
                  <a:srgbClr val="223548"/>
                </a:solidFill>
                <a:effectLst/>
                <a:latin typeface="72Brand"/>
              </a:rPr>
              <a:t>yıllarda</a:t>
            </a:r>
            <a:r>
              <a:rPr lang="en-US" b="0" i="0" dirty="0">
                <a:solidFill>
                  <a:srgbClr val="223548"/>
                </a:solidFill>
                <a:effectLst/>
                <a:latin typeface="72Brand"/>
              </a:rPr>
              <a:t>, Turing </a:t>
            </a:r>
            <a:r>
              <a:rPr lang="en-US" b="0" i="0" dirty="0" err="1">
                <a:solidFill>
                  <a:srgbClr val="223548"/>
                </a:solidFill>
                <a:effectLst/>
                <a:latin typeface="72Brand"/>
              </a:rPr>
              <a:t>makinesi</a:t>
            </a:r>
            <a:r>
              <a:rPr lang="en-US" b="0" i="0" dirty="0">
                <a:solidFill>
                  <a:srgbClr val="223548"/>
                </a:solidFill>
                <a:effectLst/>
                <a:latin typeface="72Brand"/>
              </a:rPr>
              <a:t> </a:t>
            </a:r>
            <a:r>
              <a:rPr lang="en-US" b="0" i="0" dirty="0" err="1">
                <a:solidFill>
                  <a:srgbClr val="223548"/>
                </a:solidFill>
                <a:effectLst/>
                <a:latin typeface="72Brand"/>
              </a:rPr>
              <a:t>denilen</a:t>
            </a:r>
            <a:r>
              <a:rPr lang="en-US" b="0" i="0" dirty="0">
                <a:solidFill>
                  <a:srgbClr val="223548"/>
                </a:solidFill>
                <a:effectLst/>
                <a:latin typeface="72Brand"/>
              </a:rPr>
              <a:t> </a:t>
            </a:r>
            <a:r>
              <a:rPr lang="en-US" b="0" i="0" dirty="0" err="1">
                <a:solidFill>
                  <a:srgbClr val="223548"/>
                </a:solidFill>
                <a:effectLst/>
                <a:latin typeface="72Brand"/>
              </a:rPr>
              <a:t>algoritma</a:t>
            </a:r>
            <a:r>
              <a:rPr lang="en-US" b="0" i="0" dirty="0">
                <a:solidFill>
                  <a:srgbClr val="223548"/>
                </a:solidFill>
                <a:effectLst/>
                <a:latin typeface="72Brand"/>
              </a:rPr>
              <a:t> </a:t>
            </a:r>
            <a:r>
              <a:rPr lang="en-US" b="0" i="0" dirty="0" err="1">
                <a:solidFill>
                  <a:srgbClr val="223548"/>
                </a:solidFill>
                <a:effectLst/>
                <a:latin typeface="72Brand"/>
              </a:rPr>
              <a:t>tanımı</a:t>
            </a:r>
            <a:r>
              <a:rPr lang="en-US" b="0" i="0" dirty="0">
                <a:solidFill>
                  <a:srgbClr val="223548"/>
                </a:solidFill>
                <a:effectLst/>
                <a:latin typeface="72Brand"/>
              </a:rPr>
              <a:t> </a:t>
            </a:r>
            <a:r>
              <a:rPr lang="en-US" b="0" i="0" dirty="0" err="1">
                <a:solidFill>
                  <a:srgbClr val="223548"/>
                </a:solidFill>
                <a:effectLst/>
                <a:latin typeface="72Brand"/>
              </a:rPr>
              <a:t>ile</a:t>
            </a:r>
            <a:r>
              <a:rPr lang="en-US" b="0" i="0" dirty="0">
                <a:solidFill>
                  <a:srgbClr val="223548"/>
                </a:solidFill>
                <a:effectLst/>
                <a:latin typeface="72Brand"/>
              </a:rPr>
              <a:t> modern </a:t>
            </a:r>
            <a:r>
              <a:rPr lang="en-US" b="0" i="0" dirty="0" err="1">
                <a:solidFill>
                  <a:srgbClr val="223548"/>
                </a:solidFill>
                <a:effectLst/>
                <a:latin typeface="72Brand"/>
              </a:rPr>
              <a:t>bilgisayarların</a:t>
            </a:r>
            <a:r>
              <a:rPr lang="en-US" b="0" i="0" dirty="0">
                <a:solidFill>
                  <a:srgbClr val="223548"/>
                </a:solidFill>
                <a:effectLst/>
                <a:latin typeface="72Brand"/>
              </a:rPr>
              <a:t> </a:t>
            </a:r>
            <a:r>
              <a:rPr lang="en-US" b="0" i="0" dirty="0" err="1">
                <a:solidFill>
                  <a:srgbClr val="223548"/>
                </a:solidFill>
                <a:effectLst/>
                <a:latin typeface="72Brand"/>
              </a:rPr>
              <a:t>kavramsal</a:t>
            </a:r>
            <a:r>
              <a:rPr lang="en-US" b="0" i="0" dirty="0">
                <a:solidFill>
                  <a:srgbClr val="223548"/>
                </a:solidFill>
                <a:effectLst/>
                <a:latin typeface="72Brand"/>
              </a:rPr>
              <a:t> </a:t>
            </a:r>
            <a:r>
              <a:rPr lang="en-US" b="0" i="0" dirty="0" err="1">
                <a:solidFill>
                  <a:srgbClr val="223548"/>
                </a:solidFill>
                <a:effectLst/>
                <a:latin typeface="72Brand"/>
              </a:rPr>
              <a:t>temelini</a:t>
            </a:r>
            <a:r>
              <a:rPr lang="en-US" b="0" i="0" dirty="0">
                <a:solidFill>
                  <a:srgbClr val="223548"/>
                </a:solidFill>
                <a:effectLst/>
                <a:latin typeface="72Brand"/>
              </a:rPr>
              <a:t> </a:t>
            </a:r>
            <a:r>
              <a:rPr lang="en-US" b="0" i="0" dirty="0" err="1">
                <a:solidFill>
                  <a:srgbClr val="223548"/>
                </a:solidFill>
                <a:effectLst/>
                <a:latin typeface="72Brand"/>
              </a:rPr>
              <a:t>atmıştır</a:t>
            </a:r>
            <a:r>
              <a:rPr lang="en-US" b="0" i="0" dirty="0">
                <a:solidFill>
                  <a:srgbClr val="223548"/>
                </a:solidFill>
                <a:effectLst/>
                <a:latin typeface="72Brand"/>
              </a:rPr>
              <a:t>.</a:t>
            </a:r>
          </a:p>
          <a:p>
            <a:endParaRPr lang="en-US" b="0" i="0" dirty="0">
              <a:solidFill>
                <a:srgbClr val="223548"/>
              </a:solidFill>
              <a:effectLst/>
              <a:latin typeface="72Brand"/>
            </a:endParaRPr>
          </a:p>
          <a:p>
            <a:r>
              <a:rPr lang="en-US" b="0" i="0" dirty="0" err="1">
                <a:solidFill>
                  <a:srgbClr val="223548"/>
                </a:solidFill>
                <a:effectLst/>
                <a:latin typeface="72Brand"/>
              </a:rPr>
              <a:t>Kendisi</a:t>
            </a:r>
            <a:r>
              <a:rPr lang="en-US" b="0" i="0" dirty="0">
                <a:solidFill>
                  <a:srgbClr val="223548"/>
                </a:solidFill>
                <a:effectLst/>
                <a:latin typeface="72Brand"/>
              </a:rPr>
              <a:t> </a:t>
            </a:r>
            <a:r>
              <a:rPr lang="en-US" b="0" i="0" dirty="0" err="1">
                <a:solidFill>
                  <a:srgbClr val="223548"/>
                </a:solidFill>
                <a:effectLst/>
                <a:latin typeface="72Brand"/>
              </a:rPr>
              <a:t>homoseksuel</a:t>
            </a:r>
            <a:r>
              <a:rPr lang="en-US" b="0" i="0" dirty="0">
                <a:solidFill>
                  <a:srgbClr val="223548"/>
                </a:solidFill>
                <a:effectLst/>
                <a:latin typeface="72Brand"/>
              </a:rPr>
              <a:t> </a:t>
            </a:r>
            <a:r>
              <a:rPr lang="en-US" b="0" i="0" dirty="0" err="1">
                <a:solidFill>
                  <a:srgbClr val="223548"/>
                </a:solidFill>
                <a:effectLst/>
                <a:latin typeface="72Brand"/>
              </a:rPr>
              <a:t>olduğu</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a:t>
            </a:r>
            <a:r>
              <a:rPr lang="en-US" b="0" i="0" dirty="0" err="1">
                <a:solidFill>
                  <a:srgbClr val="223548"/>
                </a:solidFill>
                <a:effectLst/>
                <a:latin typeface="72Brand"/>
              </a:rPr>
              <a:t>kimyasal</a:t>
            </a:r>
            <a:r>
              <a:rPr lang="en-US" b="0" i="0" dirty="0">
                <a:solidFill>
                  <a:srgbClr val="223548"/>
                </a:solidFill>
                <a:effectLst/>
                <a:latin typeface="72Brand"/>
              </a:rPr>
              <a:t> </a:t>
            </a:r>
            <a:r>
              <a:rPr lang="en-US" b="0" i="0" dirty="0" err="1">
                <a:solidFill>
                  <a:srgbClr val="223548"/>
                </a:solidFill>
                <a:effectLst/>
                <a:latin typeface="72Brand"/>
              </a:rPr>
              <a:t>hadım</a:t>
            </a:r>
            <a:r>
              <a:rPr lang="en-US" b="0" i="0" dirty="0">
                <a:solidFill>
                  <a:srgbClr val="223548"/>
                </a:solidFill>
                <a:effectLst/>
                <a:latin typeface="72Brand"/>
              </a:rPr>
              <a:t> </a:t>
            </a:r>
            <a:r>
              <a:rPr lang="en-US" b="0" i="0" dirty="0" err="1">
                <a:solidFill>
                  <a:srgbClr val="223548"/>
                </a:solidFill>
                <a:effectLst/>
                <a:latin typeface="72Brand"/>
              </a:rPr>
              <a:t>uygulanmıştır</a:t>
            </a:r>
            <a:r>
              <a:rPr lang="en-US" b="0" i="0" dirty="0">
                <a:solidFill>
                  <a:srgbClr val="223548"/>
                </a:solidFill>
                <a:effectLst/>
                <a:latin typeface="72Brand"/>
              </a:rPr>
              <a:t> ve </a:t>
            </a:r>
            <a:r>
              <a:rPr lang="en-US" b="0" i="0" dirty="0" err="1">
                <a:solidFill>
                  <a:srgbClr val="223548"/>
                </a:solidFill>
                <a:effectLst/>
                <a:latin typeface="72Brand"/>
              </a:rPr>
              <a:t>intihar</a:t>
            </a:r>
            <a:r>
              <a:rPr lang="en-US" b="0" i="0" dirty="0">
                <a:solidFill>
                  <a:srgbClr val="223548"/>
                </a:solidFill>
                <a:effectLst/>
                <a:latin typeface="72Brand"/>
              </a:rPr>
              <a:t> </a:t>
            </a:r>
            <a:r>
              <a:rPr lang="en-US" b="0" i="0" dirty="0" err="1">
                <a:solidFill>
                  <a:srgbClr val="223548"/>
                </a:solidFill>
                <a:effectLst/>
                <a:latin typeface="72Brand"/>
              </a:rPr>
              <a:t>etmiştir</a:t>
            </a:r>
            <a:r>
              <a:rPr lang="en-US" b="0" i="0" dirty="0">
                <a:solidFill>
                  <a:srgbClr val="223548"/>
                </a:solidFill>
                <a:effectLst/>
                <a:latin typeface="72Brand"/>
              </a:rPr>
              <a:t>. 2021 </a:t>
            </a:r>
            <a:r>
              <a:rPr lang="en-US" b="0" i="0" dirty="0" err="1">
                <a:solidFill>
                  <a:srgbClr val="223548"/>
                </a:solidFill>
                <a:effectLst/>
                <a:latin typeface="72Brand"/>
              </a:rPr>
              <a:t>yılında</a:t>
            </a:r>
            <a:r>
              <a:rPr lang="en-US" b="0" i="0" dirty="0">
                <a:solidFill>
                  <a:srgbClr val="223548"/>
                </a:solidFill>
                <a:effectLst/>
                <a:latin typeface="72Brand"/>
              </a:rPr>
              <a:t> </a:t>
            </a:r>
            <a:r>
              <a:rPr lang="en-US" b="0" i="0" dirty="0" err="1">
                <a:solidFill>
                  <a:srgbClr val="223548"/>
                </a:solidFill>
                <a:effectLst/>
                <a:latin typeface="72Brand"/>
              </a:rPr>
              <a:t>ise</a:t>
            </a:r>
            <a:r>
              <a:rPr lang="en-US" b="0" i="0" dirty="0">
                <a:solidFill>
                  <a:srgbClr val="223548"/>
                </a:solidFill>
                <a:effectLst/>
                <a:latin typeface="72Brand"/>
              </a:rPr>
              <a:t> </a:t>
            </a:r>
            <a:r>
              <a:rPr lang="en-US" b="0" i="0" dirty="0" err="1">
                <a:solidFill>
                  <a:srgbClr val="223548"/>
                </a:solidFill>
                <a:effectLst/>
                <a:latin typeface="72Brand"/>
              </a:rPr>
              <a:t>Kraliçe</a:t>
            </a:r>
            <a:r>
              <a:rPr lang="en-US" b="0" i="0" dirty="0">
                <a:solidFill>
                  <a:srgbClr val="223548"/>
                </a:solidFill>
                <a:effectLst/>
                <a:latin typeface="72Brand"/>
              </a:rPr>
              <a:t> Elizabeth </a:t>
            </a:r>
            <a:r>
              <a:rPr lang="en-US" b="0" i="0" dirty="0" err="1">
                <a:solidFill>
                  <a:srgbClr val="223548"/>
                </a:solidFill>
                <a:effectLst/>
                <a:latin typeface="72Brand"/>
              </a:rPr>
              <a:t>kendisini</a:t>
            </a:r>
            <a:r>
              <a:rPr lang="en-US" b="0" i="0" dirty="0">
                <a:solidFill>
                  <a:srgbClr val="223548"/>
                </a:solidFill>
                <a:effectLst/>
                <a:latin typeface="72Brand"/>
              </a:rPr>
              <a:t> </a:t>
            </a:r>
            <a:r>
              <a:rPr lang="en-US" b="0" i="0" dirty="0" err="1">
                <a:solidFill>
                  <a:srgbClr val="223548"/>
                </a:solidFill>
                <a:effectLst/>
                <a:latin typeface="72Brand"/>
              </a:rPr>
              <a:t>onurlandırmak</a:t>
            </a:r>
            <a:r>
              <a:rPr lang="en-US" b="0" i="0" dirty="0">
                <a:solidFill>
                  <a:srgbClr val="223548"/>
                </a:solidFill>
                <a:effectLst/>
                <a:latin typeface="72Brand"/>
              </a:rPr>
              <a:t> </a:t>
            </a:r>
            <a:r>
              <a:rPr lang="en-US" b="0" i="0" dirty="0" err="1">
                <a:solidFill>
                  <a:srgbClr val="223548"/>
                </a:solidFill>
                <a:effectLst/>
                <a:latin typeface="72Brand"/>
              </a:rPr>
              <a:t>için</a:t>
            </a:r>
            <a:r>
              <a:rPr lang="en-US" b="0" i="0" dirty="0">
                <a:solidFill>
                  <a:srgbClr val="223548"/>
                </a:solidFill>
                <a:effectLst/>
                <a:latin typeface="72Brand"/>
              </a:rPr>
              <a:t> 50£ </a:t>
            </a:r>
            <a:r>
              <a:rPr lang="en-US" b="0" i="0" dirty="0" err="1">
                <a:solidFill>
                  <a:srgbClr val="223548"/>
                </a:solidFill>
                <a:effectLst/>
                <a:latin typeface="72Brand"/>
              </a:rPr>
              <a:t>üstüne</a:t>
            </a:r>
            <a:r>
              <a:rPr lang="en-US" b="0" i="0" dirty="0">
                <a:solidFill>
                  <a:srgbClr val="223548"/>
                </a:solidFill>
                <a:effectLst/>
                <a:latin typeface="72Brand"/>
              </a:rPr>
              <a:t> </a:t>
            </a:r>
            <a:r>
              <a:rPr lang="en-US" b="0" i="0" dirty="0" err="1">
                <a:solidFill>
                  <a:srgbClr val="223548"/>
                </a:solidFill>
                <a:effectLst/>
                <a:latin typeface="72Brand"/>
              </a:rPr>
              <a:t>resmini</a:t>
            </a:r>
            <a:r>
              <a:rPr lang="en-US" b="0" i="0" dirty="0">
                <a:solidFill>
                  <a:srgbClr val="223548"/>
                </a:solidFill>
                <a:effectLst/>
                <a:latin typeface="72Brand"/>
              </a:rPr>
              <a:t> </a:t>
            </a:r>
            <a:r>
              <a:rPr lang="en-US" b="0" i="0" dirty="0" err="1">
                <a:solidFill>
                  <a:srgbClr val="223548"/>
                </a:solidFill>
                <a:effectLst/>
                <a:latin typeface="72Brand"/>
              </a:rPr>
              <a:t>bastırmıştır</a:t>
            </a:r>
            <a:r>
              <a:rPr lang="en-US" b="0" i="0">
                <a:solidFill>
                  <a:srgbClr val="223548"/>
                </a:solidFill>
                <a:effectLst/>
                <a:latin typeface="72Brand"/>
              </a:rPr>
              <a:t>.</a:t>
            </a:r>
            <a:endParaRPr lang="en-US" b="0" i="0" dirty="0">
              <a:solidFill>
                <a:srgbClr val="223548"/>
              </a:solidFill>
              <a:effectLst/>
              <a:latin typeface="72Brand"/>
            </a:endParaRPr>
          </a:p>
          <a:p>
            <a:endParaRPr lang="en-US" b="0" i="0" dirty="0">
              <a:solidFill>
                <a:srgbClr val="223548"/>
              </a:solidFill>
              <a:effectLst/>
              <a:latin typeface="72Brand"/>
            </a:endParaRPr>
          </a:p>
        </p:txBody>
      </p:sp>
      <p:sp>
        <p:nvSpPr>
          <p:cNvPr id="4" name="Slide Number Placeholder 3">
            <a:extLst>
              <a:ext uri="{FF2B5EF4-FFF2-40B4-BE49-F238E27FC236}">
                <a16:creationId xmlns:a16="http://schemas.microsoft.com/office/drawing/2014/main" id="{3CBD60FB-3C29-669F-01E6-56D20806031A}"/>
              </a:ext>
            </a:extLst>
          </p:cNvPr>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49076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3/3/2025</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3/3/2025</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3/3/2025</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3/3/2025</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3/3/2025</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3/3/2025</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3/3/2025</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3/3/2025</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3/3/2025</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3/3/2025</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3/3/2025</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3/3/2025</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hyperlink" Target="https://ollama.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s://github.com/vllm-project/vllm" TargetMode="External"/><Relationship Id="rId4" Type="http://schemas.openxmlformats.org/officeDocument/2006/relationships/hyperlink" Target="https://lmstudio.ai/"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hyperlink" Target="https://github.com/ebicoglu"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438396" y="2206039"/>
            <a:ext cx="11684000" cy="1222961"/>
          </a:xfrm>
        </p:spPr>
        <p:txBody>
          <a:bodyPr>
            <a:normAutofit/>
          </a:bodyPr>
          <a:lstStyle/>
          <a:p>
            <a:r>
              <a:rPr lang="en-US" sz="8000" b="1" noProof="0" dirty="0">
                <a:solidFill>
                  <a:srgbClr val="0070C0"/>
                </a:solidFill>
                <a:latin typeface="Euclid Circular B" panose="020B0504000000000000" pitchFamily="34" charset="0"/>
                <a:ea typeface="Euclid Circular B" panose="020B0504000000000000" pitchFamily="34" charset="0"/>
              </a:rPr>
              <a:t>AI</a:t>
            </a:r>
            <a:r>
              <a:rPr lang="en-US" sz="8000" b="1" noProof="0" dirty="0">
                <a:solidFill>
                  <a:srgbClr val="292D33"/>
                </a:solidFill>
                <a:latin typeface="Euclid Circular B" panose="020B0504000000000000" pitchFamily="34" charset="0"/>
                <a:ea typeface="Euclid Circular B" panose="020B0504000000000000" pitchFamily="34" charset="0"/>
              </a:rPr>
              <a:t> </a:t>
            </a:r>
            <a:r>
              <a:rPr lang="en-US" sz="7200" noProof="0" dirty="0">
                <a:solidFill>
                  <a:srgbClr val="292D33"/>
                </a:solidFill>
                <a:latin typeface="Euclid Circular B" panose="020B0504000000000000" pitchFamily="34" charset="0"/>
                <a:ea typeface="Euclid Circular B" panose="020B0504000000000000" pitchFamily="34" charset="0"/>
              </a:rPr>
              <a:t>as a Simple </a:t>
            </a:r>
            <a:r>
              <a:rPr lang="en-US" sz="8000" b="1" noProof="0" dirty="0">
                <a:solidFill>
                  <a:srgbClr val="3E9FCB"/>
                </a:solidFill>
                <a:latin typeface="Euclid Circular B" panose="020B0504000000000000" pitchFamily="34" charset="0"/>
                <a:ea typeface="Euclid Circular B" panose="020B0504000000000000" pitchFamily="34" charset="0"/>
              </a:rPr>
              <a:t>Developer</a:t>
            </a:r>
            <a:endParaRPr lang="en-US" sz="80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640046" y="4822264"/>
            <a:ext cx="4525887" cy="1254271"/>
            <a:chOff x="1139481" y="5385757"/>
            <a:chExt cx="4525887" cy="1254271"/>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731838"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Ebiçoğlu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354846" y="5993697"/>
              <a:ext cx="3310522" cy="646331"/>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 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dirty="0">
                  <a:solidFill>
                    <a:srgbClr val="5B636F"/>
                  </a:solidFill>
                  <a:latin typeface="Poppins" panose="00000500000000000000"/>
                  <a:ea typeface="Euclid Circular B Light" panose="020B0304000000000000" pitchFamily="34" charset="0"/>
                </a:rPr>
                <a:t> 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D95-286B-BA33-5C99-8DAFE493B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4FDC-2581-7565-EF42-E4EAF7E6E20E}"/>
              </a:ext>
            </a:extLst>
          </p:cNvPr>
          <p:cNvSpPr>
            <a:spLocks noGrp="1"/>
          </p:cNvSpPr>
          <p:nvPr>
            <p:ph type="title"/>
          </p:nvPr>
        </p:nvSpPr>
        <p:spPr>
          <a:xfrm>
            <a:off x="418484" y="276066"/>
            <a:ext cx="10515600" cy="684565"/>
          </a:xfrm>
        </p:spPr>
        <p:txBody>
          <a:bodyPr>
            <a:normAutofit fontScale="90000"/>
          </a:bodyPr>
          <a:lstStyle/>
          <a:p>
            <a:pPr marL="0" indent="0">
              <a:buNone/>
            </a:pPr>
            <a:r>
              <a:rPr lang="en-US" dirty="0">
                <a:latin typeface="Lexend"/>
              </a:rPr>
              <a:t>1956 — The Birth of </a:t>
            </a:r>
            <a:r>
              <a:rPr lang="en-US" b="1" dirty="0">
                <a:latin typeface="Lexend"/>
              </a:rPr>
              <a:t>Artificial Intelligence</a:t>
            </a:r>
            <a:endParaRPr lang="en-US" dirty="0">
              <a:latin typeface="Lexend"/>
            </a:endParaRPr>
          </a:p>
        </p:txBody>
      </p:sp>
      <p:grpSp>
        <p:nvGrpSpPr>
          <p:cNvPr id="6" name="Group 5">
            <a:extLst>
              <a:ext uri="{FF2B5EF4-FFF2-40B4-BE49-F238E27FC236}">
                <a16:creationId xmlns:a16="http://schemas.microsoft.com/office/drawing/2014/main" id="{CD999429-79BB-ADA6-B5B2-F9B040A65186}"/>
              </a:ext>
            </a:extLst>
          </p:cNvPr>
          <p:cNvGrpSpPr/>
          <p:nvPr/>
        </p:nvGrpSpPr>
        <p:grpSpPr>
          <a:xfrm>
            <a:off x="99319" y="1333072"/>
            <a:ext cx="8274121" cy="4654193"/>
            <a:chOff x="418484" y="1265370"/>
            <a:chExt cx="8274121" cy="4654193"/>
          </a:xfrm>
        </p:grpSpPr>
        <p:pic>
          <p:nvPicPr>
            <p:cNvPr id="4100" name="Picture 4">
              <a:extLst>
                <a:ext uri="{FF2B5EF4-FFF2-40B4-BE49-F238E27FC236}">
                  <a16:creationId xmlns:a16="http://schemas.microsoft.com/office/drawing/2014/main" id="{1D18A855-F879-AAAD-DA73-3ED8AAC30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4" y="1265370"/>
              <a:ext cx="8274121" cy="4654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65BDB5-CF13-B3E2-F13F-5DA8B8D8A849}"/>
                </a:ext>
              </a:extLst>
            </p:cNvPr>
            <p:cNvSpPr txBox="1"/>
            <p:nvPr/>
          </p:nvSpPr>
          <p:spPr>
            <a:xfrm>
              <a:off x="511139" y="5407964"/>
              <a:ext cx="6097712" cy="369332"/>
            </a:xfrm>
            <a:prstGeom prst="rect">
              <a:avLst/>
            </a:prstGeom>
            <a:noFill/>
          </p:spPr>
          <p:txBody>
            <a:bodyPr wrap="square">
              <a:spAutoFit/>
            </a:bodyPr>
            <a:lstStyle/>
            <a:p>
              <a:r>
                <a:rPr lang="tr-TR" b="0" i="1" dirty="0">
                  <a:solidFill>
                    <a:schemeClr val="bg1"/>
                  </a:solidFill>
                  <a:effectLst/>
                  <a:latin typeface="72Brand"/>
                </a:rPr>
                <a:t>Alan Turing &amp; Turing Machin</a:t>
              </a:r>
              <a:r>
                <a:rPr lang="en-US" b="0" i="1" dirty="0">
                  <a:solidFill>
                    <a:schemeClr val="bg1"/>
                  </a:solidFill>
                  <a:effectLst/>
                  <a:latin typeface="72Brand"/>
                </a:rPr>
                <a:t>e</a:t>
              </a:r>
              <a:endParaRPr lang="tr-TR" dirty="0">
                <a:solidFill>
                  <a:schemeClr val="bg1"/>
                </a:solidFill>
              </a:endParaRPr>
            </a:p>
          </p:txBody>
        </p:sp>
      </p:grpSp>
      <p:pic>
        <p:nvPicPr>
          <p:cNvPr id="5122" name="Picture 2">
            <a:extLst>
              <a:ext uri="{FF2B5EF4-FFF2-40B4-BE49-F238E27FC236}">
                <a16:creationId xmlns:a16="http://schemas.microsoft.com/office/drawing/2014/main" id="{6EC6AF45-96E2-D82D-21F9-D8CF1BE43B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5" r="2116"/>
          <a:stretch/>
        </p:blipFill>
        <p:spPr bwMode="auto">
          <a:xfrm>
            <a:off x="8075486" y="1333072"/>
            <a:ext cx="3996647" cy="4683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749CF3-4C7D-BF4F-2B06-7709CA51D78C}"/>
              </a:ext>
            </a:extLst>
          </p:cNvPr>
          <p:cNvSpPr txBox="1"/>
          <p:nvPr/>
        </p:nvSpPr>
        <p:spPr>
          <a:xfrm>
            <a:off x="11060320" y="1404991"/>
            <a:ext cx="1525523" cy="369332"/>
          </a:xfrm>
          <a:prstGeom prst="rect">
            <a:avLst/>
          </a:prstGeom>
          <a:noFill/>
        </p:spPr>
        <p:txBody>
          <a:bodyPr wrap="square">
            <a:spAutoFit/>
          </a:bodyPr>
          <a:lstStyle/>
          <a:p>
            <a:r>
              <a:rPr lang="en-US" b="0" i="1" dirty="0">
                <a:effectLst/>
                <a:latin typeface="72Brand"/>
              </a:rPr>
              <a:t>Enigma</a:t>
            </a:r>
            <a:endParaRPr lang="tr-TR" dirty="0"/>
          </a:p>
        </p:txBody>
      </p:sp>
      <p:pic>
        <p:nvPicPr>
          <p:cNvPr id="4" name="Picture 3">
            <a:extLst>
              <a:ext uri="{FF2B5EF4-FFF2-40B4-BE49-F238E27FC236}">
                <a16:creationId xmlns:a16="http://schemas.microsoft.com/office/drawing/2014/main" id="{22D4E1CB-2893-44D1-9CCA-190E1307633F}"/>
              </a:ext>
            </a:extLst>
          </p:cNvPr>
          <p:cNvPicPr>
            <a:picLocks noChangeAspect="1"/>
          </p:cNvPicPr>
          <p:nvPr/>
        </p:nvPicPr>
        <p:blipFill>
          <a:blip r:embed="rId5"/>
          <a:stretch>
            <a:fillRect/>
          </a:stretch>
        </p:blipFill>
        <p:spPr>
          <a:xfrm>
            <a:off x="3711234" y="4525068"/>
            <a:ext cx="4364252" cy="2270528"/>
          </a:xfrm>
          <a:prstGeom prst="rect">
            <a:avLst/>
          </a:prstGeom>
        </p:spPr>
      </p:pic>
    </p:spTree>
    <p:extLst>
      <p:ext uri="{BB962C8B-B14F-4D97-AF65-F5344CB8AC3E}">
        <p14:creationId xmlns:p14="http://schemas.microsoft.com/office/powerpoint/2010/main" val="256574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7F2D-B30A-F19E-4645-B7532365E19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063ABB7-7730-CB8A-3B1D-50260D9FCF34}"/>
              </a:ext>
            </a:extLst>
          </p:cNvPr>
          <p:cNvPicPr>
            <a:picLocks noChangeAspect="1"/>
          </p:cNvPicPr>
          <p:nvPr/>
        </p:nvPicPr>
        <p:blipFill>
          <a:blip r:embed="rId3"/>
          <a:srcRect r="7222"/>
          <a:stretch/>
        </p:blipFill>
        <p:spPr>
          <a:xfrm>
            <a:off x="-1" y="0"/>
            <a:ext cx="12192001" cy="6858000"/>
          </a:xfrm>
          <a:prstGeom prst="rect">
            <a:avLst/>
          </a:prstGeom>
        </p:spPr>
      </p:pic>
    </p:spTree>
    <p:extLst>
      <p:ext uri="{BB962C8B-B14F-4D97-AF65-F5344CB8AC3E}">
        <p14:creationId xmlns:p14="http://schemas.microsoft.com/office/powerpoint/2010/main" val="170046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C0C97DB-6D19-7656-3E9D-C4ADCB9B6DE9}"/>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The First </a:t>
            </a:r>
            <a:r>
              <a:rPr lang="en-US" dirty="0" err="1">
                <a:latin typeface="Lexend"/>
              </a:rPr>
              <a:t>ChatBot</a:t>
            </a:r>
            <a:r>
              <a:rPr lang="en-US" dirty="0">
                <a:latin typeface="Lexend"/>
              </a:rPr>
              <a:t>: </a:t>
            </a:r>
            <a:r>
              <a:rPr lang="en-US" b="1" dirty="0">
                <a:latin typeface="Lexend"/>
              </a:rPr>
              <a:t>Eliza</a:t>
            </a:r>
            <a:r>
              <a:rPr lang="en-US" dirty="0">
                <a:latin typeface="Lexend"/>
              </a:rPr>
              <a:t> (1967)</a:t>
            </a:r>
          </a:p>
        </p:txBody>
      </p:sp>
      <p:pic>
        <p:nvPicPr>
          <p:cNvPr id="10" name="Picture 9">
            <a:extLst>
              <a:ext uri="{FF2B5EF4-FFF2-40B4-BE49-F238E27FC236}">
                <a16:creationId xmlns:a16="http://schemas.microsoft.com/office/drawing/2014/main" id="{BB1B2346-CC8F-4CDD-CC0C-E3902DFAC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94" y="790734"/>
            <a:ext cx="7665928" cy="5819846"/>
          </a:xfrm>
          <a:prstGeom prst="rect">
            <a:avLst/>
          </a:prstGeom>
        </p:spPr>
      </p:pic>
      <p:pic>
        <p:nvPicPr>
          <p:cNvPr id="12" name="Picture 11">
            <a:extLst>
              <a:ext uri="{FF2B5EF4-FFF2-40B4-BE49-F238E27FC236}">
                <a16:creationId xmlns:a16="http://schemas.microsoft.com/office/drawing/2014/main" id="{FAE44D18-6F74-D7D2-6CBF-9578381B3319}"/>
              </a:ext>
            </a:extLst>
          </p:cNvPr>
          <p:cNvPicPr>
            <a:picLocks noChangeAspect="1"/>
          </p:cNvPicPr>
          <p:nvPr/>
        </p:nvPicPr>
        <p:blipFill>
          <a:blip r:embed="rId4"/>
          <a:stretch>
            <a:fillRect/>
          </a:stretch>
        </p:blipFill>
        <p:spPr>
          <a:xfrm>
            <a:off x="5323562" y="1151352"/>
            <a:ext cx="6654127" cy="21426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8B184A1F-7474-073E-3142-1BC8057AF651}"/>
              </a:ext>
            </a:extLst>
          </p:cNvPr>
          <p:cNvPicPr>
            <a:picLocks noChangeAspect="1"/>
          </p:cNvPicPr>
          <p:nvPr/>
        </p:nvPicPr>
        <p:blipFill>
          <a:blip r:embed="rId5"/>
          <a:stretch>
            <a:fillRect/>
          </a:stretch>
        </p:blipFill>
        <p:spPr>
          <a:xfrm>
            <a:off x="5298037" y="3335243"/>
            <a:ext cx="6679652" cy="2819399"/>
          </a:xfrm>
          <a:prstGeom prst="rect">
            <a:avLst/>
          </a:prstGeom>
        </p:spPr>
      </p:pic>
      <p:pic>
        <p:nvPicPr>
          <p:cNvPr id="5" name="Picture 4">
            <a:extLst>
              <a:ext uri="{FF2B5EF4-FFF2-40B4-BE49-F238E27FC236}">
                <a16:creationId xmlns:a16="http://schemas.microsoft.com/office/drawing/2014/main" id="{D8677E79-7263-37F9-8E14-9F9D17B41059}"/>
              </a:ext>
            </a:extLst>
          </p:cNvPr>
          <p:cNvPicPr>
            <a:picLocks noChangeAspect="1"/>
          </p:cNvPicPr>
          <p:nvPr/>
        </p:nvPicPr>
        <p:blipFill>
          <a:blip r:embed="rId6"/>
          <a:stretch>
            <a:fillRect/>
          </a:stretch>
        </p:blipFill>
        <p:spPr>
          <a:xfrm>
            <a:off x="9894573" y="4709787"/>
            <a:ext cx="2083116" cy="2148214"/>
          </a:xfrm>
          <a:prstGeom prst="rect">
            <a:avLst/>
          </a:prstGeom>
        </p:spPr>
      </p:pic>
    </p:spTree>
    <p:extLst>
      <p:ext uri="{BB962C8B-B14F-4D97-AF65-F5344CB8AC3E}">
        <p14:creationId xmlns:p14="http://schemas.microsoft.com/office/powerpoint/2010/main" val="334888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9F0F5A-E2D0-DCD3-DB18-43FAAEF83E52}"/>
              </a:ext>
            </a:extLst>
          </p:cNvPr>
          <p:cNvPicPr>
            <a:picLocks noChangeAspect="1"/>
          </p:cNvPicPr>
          <p:nvPr/>
        </p:nvPicPr>
        <p:blipFill>
          <a:blip r:embed="rId3"/>
          <a:stretch>
            <a:fillRect/>
          </a:stretch>
        </p:blipFill>
        <p:spPr>
          <a:xfrm>
            <a:off x="342900" y="400050"/>
            <a:ext cx="11506200" cy="6057900"/>
          </a:xfrm>
          <a:prstGeom prst="rect">
            <a:avLst/>
          </a:prstGeom>
        </p:spPr>
      </p:pic>
    </p:spTree>
    <p:extLst>
      <p:ext uri="{BB962C8B-B14F-4D97-AF65-F5344CB8AC3E}">
        <p14:creationId xmlns:p14="http://schemas.microsoft.com/office/powerpoint/2010/main" val="269681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41AF6-44E2-F212-0C46-D81A13D00379}"/>
              </a:ext>
            </a:extLst>
          </p:cNvPr>
          <p:cNvPicPr>
            <a:picLocks noChangeAspect="1"/>
          </p:cNvPicPr>
          <p:nvPr/>
        </p:nvPicPr>
        <p:blipFill>
          <a:blip r:embed="rId3"/>
          <a:stretch>
            <a:fillRect/>
          </a:stretch>
        </p:blipFill>
        <p:spPr>
          <a:xfrm>
            <a:off x="0" y="201870"/>
            <a:ext cx="12192000" cy="6454259"/>
          </a:xfrm>
          <a:prstGeom prst="rect">
            <a:avLst/>
          </a:prstGeom>
        </p:spPr>
      </p:pic>
    </p:spTree>
    <p:extLst>
      <p:ext uri="{BB962C8B-B14F-4D97-AF65-F5344CB8AC3E}">
        <p14:creationId xmlns:p14="http://schemas.microsoft.com/office/powerpoint/2010/main" val="312473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3CB9-C60E-146F-E101-4132CEE0812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FB060AE-2FB7-39A1-8D3A-A338D7580435}"/>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Traditional SaaS</a:t>
            </a:r>
            <a:r>
              <a:rPr lang="en-US" dirty="0">
                <a:latin typeface="Lexend"/>
              </a:rPr>
              <a:t>: Expensive CRUD apps!</a:t>
            </a:r>
          </a:p>
        </p:txBody>
      </p:sp>
      <p:pic>
        <p:nvPicPr>
          <p:cNvPr id="6" name="Picture 5">
            <a:extLst>
              <a:ext uri="{FF2B5EF4-FFF2-40B4-BE49-F238E27FC236}">
                <a16:creationId xmlns:a16="http://schemas.microsoft.com/office/drawing/2014/main" id="{B0D417EB-50D8-628D-6D44-8A14555EC0C4}"/>
              </a:ext>
            </a:extLst>
          </p:cNvPr>
          <p:cNvPicPr>
            <a:picLocks noChangeAspect="1"/>
          </p:cNvPicPr>
          <p:nvPr/>
        </p:nvPicPr>
        <p:blipFill>
          <a:blip r:embed="rId3"/>
          <a:stretch>
            <a:fillRect/>
          </a:stretch>
        </p:blipFill>
        <p:spPr>
          <a:xfrm>
            <a:off x="352097" y="960631"/>
            <a:ext cx="7637401" cy="5356707"/>
          </a:xfrm>
          <a:prstGeom prst="rect">
            <a:avLst/>
          </a:prstGeom>
        </p:spPr>
      </p:pic>
      <p:pic>
        <p:nvPicPr>
          <p:cNvPr id="8" name="Picture 7">
            <a:extLst>
              <a:ext uri="{FF2B5EF4-FFF2-40B4-BE49-F238E27FC236}">
                <a16:creationId xmlns:a16="http://schemas.microsoft.com/office/drawing/2014/main" id="{6128759A-1DD8-24E2-3908-42C5FA5D0E7B}"/>
              </a:ext>
            </a:extLst>
          </p:cNvPr>
          <p:cNvPicPr>
            <a:picLocks noChangeAspect="1"/>
          </p:cNvPicPr>
          <p:nvPr/>
        </p:nvPicPr>
        <p:blipFill>
          <a:blip r:embed="rId4"/>
          <a:stretch>
            <a:fillRect/>
          </a:stretch>
        </p:blipFill>
        <p:spPr>
          <a:xfrm>
            <a:off x="8314500" y="2019734"/>
            <a:ext cx="3200400" cy="3238500"/>
          </a:xfrm>
          <a:prstGeom prst="rect">
            <a:avLst/>
          </a:prstGeom>
        </p:spPr>
      </p:pic>
    </p:spTree>
    <p:extLst>
      <p:ext uri="{BB962C8B-B14F-4D97-AF65-F5344CB8AC3E}">
        <p14:creationId xmlns:p14="http://schemas.microsoft.com/office/powerpoint/2010/main" val="83625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AE1A1-C606-9060-C38B-BDB0CD91FD4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CC0E61E-731E-989F-2AAD-EB22A17F4013}"/>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Lexend"/>
              </a:rPr>
              <a:t>Traditional SaaS</a:t>
            </a:r>
            <a:r>
              <a:rPr lang="en-US">
                <a:latin typeface="Lexend"/>
              </a:rPr>
              <a:t>: Expensive CRUD apps!</a:t>
            </a:r>
            <a:endParaRPr lang="en-US" dirty="0">
              <a:latin typeface="Lexend"/>
            </a:endParaRPr>
          </a:p>
        </p:txBody>
      </p:sp>
      <p:pic>
        <p:nvPicPr>
          <p:cNvPr id="3" name="Picture 2">
            <a:extLst>
              <a:ext uri="{FF2B5EF4-FFF2-40B4-BE49-F238E27FC236}">
                <a16:creationId xmlns:a16="http://schemas.microsoft.com/office/drawing/2014/main" id="{777D186A-1DB6-64F4-8F67-E94AA80111F7}"/>
              </a:ext>
            </a:extLst>
          </p:cNvPr>
          <p:cNvPicPr>
            <a:picLocks noChangeAspect="1"/>
          </p:cNvPicPr>
          <p:nvPr/>
        </p:nvPicPr>
        <p:blipFill>
          <a:blip r:embed="rId3"/>
          <a:stretch>
            <a:fillRect/>
          </a:stretch>
        </p:blipFill>
        <p:spPr>
          <a:xfrm>
            <a:off x="3230966" y="960631"/>
            <a:ext cx="5638800" cy="5695950"/>
          </a:xfrm>
          <a:prstGeom prst="rect">
            <a:avLst/>
          </a:prstGeom>
        </p:spPr>
      </p:pic>
    </p:spTree>
    <p:extLst>
      <p:ext uri="{BB962C8B-B14F-4D97-AF65-F5344CB8AC3E}">
        <p14:creationId xmlns:p14="http://schemas.microsoft.com/office/powerpoint/2010/main" val="130957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DD1F3-2CAD-111A-731F-388E1A547EF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D10AECD-6C94-D54D-0C63-CD80A8E2AFFA}"/>
              </a:ext>
            </a:extLst>
          </p:cNvPr>
          <p:cNvSpPr txBox="1">
            <a:spLocks/>
          </p:cNvSpPr>
          <p:nvPr/>
        </p:nvSpPr>
        <p:spPr>
          <a:xfrm>
            <a:off x="260829" y="276066"/>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Lexend"/>
              </a:rPr>
              <a:t>Klarna</a:t>
            </a:r>
            <a:r>
              <a:rPr lang="en-US" dirty="0">
                <a:latin typeface="Lexend"/>
              </a:rPr>
              <a:t>: Stopped Salesforce and Workday</a:t>
            </a:r>
          </a:p>
        </p:txBody>
      </p:sp>
      <p:pic>
        <p:nvPicPr>
          <p:cNvPr id="4" name="Picture 3">
            <a:extLst>
              <a:ext uri="{FF2B5EF4-FFF2-40B4-BE49-F238E27FC236}">
                <a16:creationId xmlns:a16="http://schemas.microsoft.com/office/drawing/2014/main" id="{27EA25CE-2FAE-0A3C-8EB5-50EB55C79620}"/>
              </a:ext>
            </a:extLst>
          </p:cNvPr>
          <p:cNvPicPr>
            <a:picLocks noChangeAspect="1"/>
          </p:cNvPicPr>
          <p:nvPr/>
        </p:nvPicPr>
        <p:blipFill>
          <a:blip r:embed="rId3"/>
          <a:stretch>
            <a:fillRect/>
          </a:stretch>
        </p:blipFill>
        <p:spPr>
          <a:xfrm>
            <a:off x="1628775" y="960631"/>
            <a:ext cx="8222737" cy="5540266"/>
          </a:xfrm>
          <a:prstGeom prst="rect">
            <a:avLst/>
          </a:prstGeom>
        </p:spPr>
      </p:pic>
    </p:spTree>
    <p:extLst>
      <p:ext uri="{BB962C8B-B14F-4D97-AF65-F5344CB8AC3E}">
        <p14:creationId xmlns:p14="http://schemas.microsoft.com/office/powerpoint/2010/main" val="3283453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BE3C-652F-D496-41B8-2A1779DCC9A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9B8D-AADF-2C5C-B1FF-D7E8E01B5074}"/>
              </a:ext>
            </a:extLst>
          </p:cNvPr>
          <p:cNvPicPr>
            <a:picLocks noChangeAspect="1"/>
          </p:cNvPicPr>
          <p:nvPr/>
        </p:nvPicPr>
        <p:blipFill>
          <a:blip r:embed="rId3"/>
          <a:stretch>
            <a:fillRect/>
          </a:stretch>
        </p:blipFill>
        <p:spPr>
          <a:xfrm>
            <a:off x="345336" y="581353"/>
            <a:ext cx="11501328" cy="5695293"/>
          </a:xfrm>
          <a:prstGeom prst="rect">
            <a:avLst/>
          </a:prstGeom>
        </p:spPr>
      </p:pic>
    </p:spTree>
    <p:extLst>
      <p:ext uri="{BB962C8B-B14F-4D97-AF65-F5344CB8AC3E}">
        <p14:creationId xmlns:p14="http://schemas.microsoft.com/office/powerpoint/2010/main" val="182279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67C4-FB69-02E1-0399-24379249F3D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9ACE67F-B5BD-AB3C-5D62-D0C928AB1BE6}"/>
              </a:ext>
            </a:extLst>
          </p:cNvPr>
          <p:cNvPicPr>
            <a:picLocks noChangeAspect="1"/>
          </p:cNvPicPr>
          <p:nvPr/>
        </p:nvPicPr>
        <p:blipFill>
          <a:blip r:embed="rId3"/>
          <a:srcRect r="6144"/>
          <a:stretch/>
        </p:blipFill>
        <p:spPr>
          <a:xfrm>
            <a:off x="3584028" y="459499"/>
            <a:ext cx="8412382" cy="6191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198BF2DB-1767-C1B0-7D0E-DE219A6F599F}"/>
              </a:ext>
            </a:extLst>
          </p:cNvPr>
          <p:cNvPicPr>
            <a:picLocks noChangeAspect="1"/>
          </p:cNvPicPr>
          <p:nvPr/>
        </p:nvPicPr>
        <p:blipFill>
          <a:blip r:embed="rId4"/>
          <a:stretch>
            <a:fillRect/>
          </a:stretch>
        </p:blipFill>
        <p:spPr>
          <a:xfrm>
            <a:off x="195590" y="207251"/>
            <a:ext cx="4533900" cy="2686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7FE03CE-C4A1-C1BB-E076-EC46925B7AF3}"/>
              </a:ext>
            </a:extLst>
          </p:cNvPr>
          <p:cNvPicPr>
            <a:picLocks noChangeAspect="1"/>
          </p:cNvPicPr>
          <p:nvPr/>
        </p:nvPicPr>
        <p:blipFill>
          <a:blip r:embed="rId5">
            <a:extLst>
              <a:ext uri="{28A0092B-C50C-407E-A947-70E740481C1C}">
                <a14:useLocalDpi xmlns:a14="http://schemas.microsoft.com/office/drawing/2010/main" val="0"/>
              </a:ext>
            </a:extLst>
          </a:blip>
          <a:srcRect b="47011"/>
          <a:stretch/>
        </p:blipFill>
        <p:spPr>
          <a:xfrm>
            <a:off x="195590" y="3016798"/>
            <a:ext cx="3163253" cy="36339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519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47DE7F0-9CE8-4F48-9565-D8AF06AEB4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2"/>
          <a:stretch/>
        </p:blipFill>
        <p:spPr bwMode="auto">
          <a:xfrm>
            <a:off x="412208" y="286348"/>
            <a:ext cx="5606949" cy="5138524"/>
          </a:xfrm>
          <a:prstGeom prst="rect">
            <a:avLst/>
          </a:prstGeom>
          <a:noFill/>
          <a:extLst>
            <a:ext uri="{909E8E84-426E-40DD-AFC4-6F175D3DCCD1}">
              <a14:hiddenFill xmlns:a14="http://schemas.microsoft.com/office/drawing/2010/main">
                <a:solidFill>
                  <a:srgbClr val="FFFFFF"/>
                </a:solidFill>
              </a14:hiddenFill>
            </a:ext>
          </a:extLst>
        </p:spPr>
      </p:pic>
      <p:sp>
        <p:nvSpPr>
          <p:cNvPr id="55" name="Content Placeholder 2">
            <a:extLst>
              <a:ext uri="{FF2B5EF4-FFF2-40B4-BE49-F238E27FC236}">
                <a16:creationId xmlns:a16="http://schemas.microsoft.com/office/drawing/2014/main" id="{AFC2094C-C2BA-4958-9FF4-CAB6E820C6C2}"/>
              </a:ext>
            </a:extLst>
          </p:cNvPr>
          <p:cNvSpPr txBox="1">
            <a:spLocks/>
          </p:cNvSpPr>
          <p:nvPr/>
        </p:nvSpPr>
        <p:spPr>
          <a:xfrm>
            <a:off x="426558" y="4007010"/>
            <a:ext cx="5592599" cy="25646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dk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dk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dk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dk1"/>
                </a:solidFill>
                <a:latin typeface="+mn-lt"/>
                <a:ea typeface="+mn-ea"/>
                <a:cs typeface="+mn-cs"/>
              </a:defRPr>
            </a:lvl9pPr>
          </a:lstStyle>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1997 — Started with Intel i386 processor and Q-Basic</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2004 — First App on .NET Framework 1.0</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2006 — Software Engineering</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2010 — Master degree on MBA</a:t>
            </a:r>
          </a:p>
          <a:p>
            <a:pPr marL="342900" indent="-342900" algn="l">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2017 — Co-Founder of Volosoft</a:t>
            </a:r>
          </a:p>
        </p:txBody>
      </p:sp>
      <p:pic>
        <p:nvPicPr>
          <p:cNvPr id="20" name="Picture 19">
            <a:extLst>
              <a:ext uri="{FF2B5EF4-FFF2-40B4-BE49-F238E27FC236}">
                <a16:creationId xmlns:a16="http://schemas.microsoft.com/office/drawing/2014/main" id="{3D499DBE-C4A3-475B-810A-DABCAC77A999}"/>
              </a:ext>
            </a:extLst>
          </p:cNvPr>
          <p:cNvPicPr>
            <a:picLocks noChangeAspect="1"/>
          </p:cNvPicPr>
          <p:nvPr/>
        </p:nvPicPr>
        <p:blipFill rotWithShape="1">
          <a:blip r:embed="rId4"/>
          <a:srcRect r="3885"/>
          <a:stretch/>
        </p:blipFill>
        <p:spPr>
          <a:xfrm>
            <a:off x="6047857" y="286348"/>
            <a:ext cx="5731935" cy="6285304"/>
          </a:xfrm>
          <a:prstGeom prst="rect">
            <a:avLst/>
          </a:prstGeom>
        </p:spPr>
      </p:pic>
      <p:sp>
        <p:nvSpPr>
          <p:cNvPr id="6" name="Arrow: Striped Right 5">
            <a:extLst>
              <a:ext uri="{FF2B5EF4-FFF2-40B4-BE49-F238E27FC236}">
                <a16:creationId xmlns:a16="http://schemas.microsoft.com/office/drawing/2014/main" id="{698F1186-2FAD-4CDF-B29A-B3345A71B62E}"/>
              </a:ext>
            </a:extLst>
          </p:cNvPr>
          <p:cNvSpPr/>
          <p:nvPr/>
        </p:nvSpPr>
        <p:spPr>
          <a:xfrm>
            <a:off x="5669760" y="4537495"/>
            <a:ext cx="702734" cy="68353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18FB23-5FA0-33CB-8BFE-D08F11456C68}"/>
              </a:ext>
            </a:extLst>
          </p:cNvPr>
          <p:cNvPicPr>
            <a:picLocks noChangeAspect="1"/>
          </p:cNvPicPr>
          <p:nvPr/>
        </p:nvPicPr>
        <p:blipFill>
          <a:blip r:embed="rId5"/>
          <a:stretch>
            <a:fillRect/>
          </a:stretch>
        </p:blipFill>
        <p:spPr>
          <a:xfrm>
            <a:off x="8025640" y="2106213"/>
            <a:ext cx="4237952" cy="3114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Bent 4">
            <a:extLst>
              <a:ext uri="{FF2B5EF4-FFF2-40B4-BE49-F238E27FC236}">
                <a16:creationId xmlns:a16="http://schemas.microsoft.com/office/drawing/2014/main" id="{6C68C5F8-FAAA-4AC8-9D0C-E632CBDF2A47}"/>
              </a:ext>
            </a:extLst>
          </p:cNvPr>
          <p:cNvSpPr/>
          <p:nvPr/>
        </p:nvSpPr>
        <p:spPr>
          <a:xfrm rot="16200000" flipV="1">
            <a:off x="8638520" y="3611983"/>
            <a:ext cx="1856869" cy="3082628"/>
          </a:xfrm>
          <a:prstGeom prst="bentArrow">
            <a:avLst>
              <a:gd name="adj1" fmla="val 25000"/>
              <a:gd name="adj2" fmla="val 3545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924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E7276-BB7D-FBAC-AD04-C87CE0D3BDD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9EB1B7-7FE9-5B72-A2AA-1E84EACE5B19}"/>
              </a:ext>
            </a:extLst>
          </p:cNvPr>
          <p:cNvPicPr>
            <a:picLocks noChangeAspect="1"/>
          </p:cNvPicPr>
          <p:nvPr/>
        </p:nvPicPr>
        <p:blipFill>
          <a:blip r:embed="rId3"/>
          <a:stretch>
            <a:fillRect/>
          </a:stretch>
        </p:blipFill>
        <p:spPr>
          <a:xfrm>
            <a:off x="861847" y="909734"/>
            <a:ext cx="10216055" cy="5038531"/>
          </a:xfrm>
          <a:prstGeom prst="rect">
            <a:avLst/>
          </a:prstGeom>
        </p:spPr>
      </p:pic>
    </p:spTree>
    <p:extLst>
      <p:ext uri="{BB962C8B-B14F-4D97-AF65-F5344CB8AC3E}">
        <p14:creationId xmlns:p14="http://schemas.microsoft.com/office/powerpoint/2010/main" val="417315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A84-A7E9-42E1-FA83-5D0B92ABB77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3465E0-105F-6CBE-0055-28E4BBE7D4CA}"/>
              </a:ext>
            </a:extLst>
          </p:cNvPr>
          <p:cNvPicPr>
            <a:picLocks noChangeAspect="1"/>
          </p:cNvPicPr>
          <p:nvPr/>
        </p:nvPicPr>
        <p:blipFill>
          <a:blip r:embed="rId3"/>
          <a:stretch>
            <a:fillRect/>
          </a:stretch>
        </p:blipFill>
        <p:spPr>
          <a:xfrm>
            <a:off x="0" y="-147956"/>
            <a:ext cx="12192000" cy="7153912"/>
          </a:xfrm>
          <a:prstGeom prst="rect">
            <a:avLst/>
          </a:prstGeom>
        </p:spPr>
      </p:pic>
      <p:pic>
        <p:nvPicPr>
          <p:cNvPr id="6" name="Picture 4">
            <a:extLst>
              <a:ext uri="{FF2B5EF4-FFF2-40B4-BE49-F238E27FC236}">
                <a16:creationId xmlns:a16="http://schemas.microsoft.com/office/drawing/2014/main" id="{A6A84EB7-92A9-EB4D-92DD-122025932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655" y="811268"/>
            <a:ext cx="4906689" cy="57054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15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0373F-6DE8-54A3-E23E-82077FDC1B9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3C0427-875E-117B-743E-F11CA4F75693}"/>
              </a:ext>
            </a:extLst>
          </p:cNvPr>
          <p:cNvPicPr>
            <a:picLocks noChangeAspect="1"/>
          </p:cNvPicPr>
          <p:nvPr/>
        </p:nvPicPr>
        <p:blipFill>
          <a:blip r:embed="rId3"/>
          <a:stretch>
            <a:fillRect/>
          </a:stretch>
        </p:blipFill>
        <p:spPr>
          <a:xfrm>
            <a:off x="1419225" y="85725"/>
            <a:ext cx="9353550" cy="6686550"/>
          </a:xfrm>
          <a:prstGeom prst="rect">
            <a:avLst/>
          </a:prstGeom>
        </p:spPr>
      </p:pic>
    </p:spTree>
    <p:extLst>
      <p:ext uri="{BB962C8B-B14F-4D97-AF65-F5344CB8AC3E}">
        <p14:creationId xmlns:p14="http://schemas.microsoft.com/office/powerpoint/2010/main" val="151716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59A54E-32A8-AC54-0731-17BE92F95EC9}"/>
              </a:ext>
            </a:extLst>
          </p:cNvPr>
          <p:cNvPicPr>
            <a:picLocks noChangeAspect="1"/>
          </p:cNvPicPr>
          <p:nvPr/>
        </p:nvPicPr>
        <p:blipFill>
          <a:blip r:embed="rId2"/>
          <a:stretch>
            <a:fillRect/>
          </a:stretch>
        </p:blipFill>
        <p:spPr>
          <a:xfrm>
            <a:off x="0" y="14009"/>
            <a:ext cx="12192000" cy="6829981"/>
          </a:xfrm>
          <a:prstGeom prst="rect">
            <a:avLst/>
          </a:prstGeom>
        </p:spPr>
      </p:pic>
      <p:pic>
        <p:nvPicPr>
          <p:cNvPr id="11" name="Picture 10">
            <a:extLst>
              <a:ext uri="{FF2B5EF4-FFF2-40B4-BE49-F238E27FC236}">
                <a16:creationId xmlns:a16="http://schemas.microsoft.com/office/drawing/2014/main" id="{1E82C6D4-5534-84F6-467A-F9F20F2985C4}"/>
              </a:ext>
            </a:extLst>
          </p:cNvPr>
          <p:cNvPicPr>
            <a:picLocks noChangeAspect="1"/>
          </p:cNvPicPr>
          <p:nvPr/>
        </p:nvPicPr>
        <p:blipFill>
          <a:blip r:embed="rId3"/>
          <a:stretch>
            <a:fillRect/>
          </a:stretch>
        </p:blipFill>
        <p:spPr>
          <a:xfrm>
            <a:off x="10196186" y="4810598"/>
            <a:ext cx="1908132" cy="1908132"/>
          </a:xfrm>
          <a:prstGeom prst="rect">
            <a:avLst/>
          </a:prstGeom>
        </p:spPr>
      </p:pic>
    </p:spTree>
    <p:extLst>
      <p:ext uri="{BB962C8B-B14F-4D97-AF65-F5344CB8AC3E}">
        <p14:creationId xmlns:p14="http://schemas.microsoft.com/office/powerpoint/2010/main" val="266270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6540FB-01AD-42D9-BF5A-9558D776E726}"/>
              </a:ext>
            </a:extLst>
          </p:cNvPr>
          <p:cNvSpPr txBox="1"/>
          <p:nvPr/>
        </p:nvSpPr>
        <p:spPr>
          <a:xfrm>
            <a:off x="247135" y="328140"/>
            <a:ext cx="11944865" cy="707886"/>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cs typeface="+mj-cs"/>
              </a:rPr>
              <a:t>🤖 WITHIN 5 YEARS DEVELOPERS WILL;</a:t>
            </a:r>
          </a:p>
        </p:txBody>
      </p:sp>
      <p:sp>
        <p:nvSpPr>
          <p:cNvPr id="7" name="TextBox 6">
            <a:extLst>
              <a:ext uri="{FF2B5EF4-FFF2-40B4-BE49-F238E27FC236}">
                <a16:creationId xmlns:a16="http://schemas.microsoft.com/office/drawing/2014/main" id="{7E1B3A5D-211D-408A-8D73-EB6C04C614D0}"/>
              </a:ext>
            </a:extLst>
          </p:cNvPr>
          <p:cNvSpPr txBox="1"/>
          <p:nvPr/>
        </p:nvSpPr>
        <p:spPr>
          <a:xfrm>
            <a:off x="484489" y="1588177"/>
            <a:ext cx="11223022" cy="4616648"/>
          </a:xfrm>
          <a:prstGeom prst="rect">
            <a:avLst/>
          </a:prstGeom>
          <a:noFill/>
        </p:spPr>
        <p:txBody>
          <a:bodyPr wrap="square">
            <a:spAutoFit/>
          </a:bodyPr>
          <a:lstStyle/>
          <a:p>
            <a:pPr marL="685800" indent="-685800">
              <a:buClr>
                <a:srgbClr val="00B050"/>
              </a:buClr>
              <a:buSzPct val="90000"/>
              <a:buFont typeface="Euclid Circular B" panose="020B0504000000000000" pitchFamily="34" charset="0"/>
              <a:buChar char="•"/>
            </a:pPr>
            <a:r>
              <a:rPr lang="en-US" sz="4800" b="1" dirty="0">
                <a:latin typeface="Euclid Circular B" panose="020B0504000000000000" pitchFamily="34" charset="0"/>
                <a:ea typeface="Euclid Circular B" panose="020B0504000000000000" pitchFamily="34" charset="0"/>
                <a:cs typeface="+mj-cs"/>
              </a:rPr>
              <a:t>Code less</a:t>
            </a:r>
            <a:r>
              <a:rPr lang="en-US" sz="4800" dirty="0">
                <a:latin typeface="Euclid Circular B" panose="020B0504000000000000" pitchFamily="34" charset="0"/>
                <a:ea typeface="Euclid Circular B" panose="020B0504000000000000" pitchFamily="34" charset="0"/>
                <a:cs typeface="+mj-cs"/>
              </a:rPr>
              <a:t>, orchestrate more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Build faster with </a:t>
            </a:r>
            <a:r>
              <a:rPr lang="en-US" sz="4800" b="1" dirty="0">
                <a:latin typeface="Euclid Circular B" panose="020B0504000000000000" pitchFamily="34" charset="0"/>
                <a:ea typeface="Euclid Circular B" panose="020B0504000000000000" pitchFamily="34" charset="0"/>
                <a:cs typeface="+mj-cs"/>
              </a:rPr>
              <a:t>AI-assisted tools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Focus on </a:t>
            </a:r>
            <a:r>
              <a:rPr lang="en-US" sz="4800" b="1" dirty="0">
                <a:latin typeface="Euclid Circular B" panose="020B0504000000000000" pitchFamily="34" charset="0"/>
                <a:ea typeface="Euclid Circular B" panose="020B0504000000000000" pitchFamily="34" charset="0"/>
                <a:cs typeface="+mj-cs"/>
              </a:rPr>
              <a:t>design &amp; problem-solving </a:t>
            </a:r>
            <a:endParaRPr lang="en-US" sz="2400" b="1"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Solve </a:t>
            </a:r>
            <a:r>
              <a:rPr lang="en-US" sz="4800" b="1" dirty="0">
                <a:latin typeface="Euclid Circular B" panose="020B0504000000000000" pitchFamily="34" charset="0"/>
                <a:ea typeface="Euclid Circular B" panose="020B0504000000000000" pitchFamily="34" charset="0"/>
                <a:cs typeface="+mj-cs"/>
              </a:rPr>
              <a:t>AI security </a:t>
            </a:r>
            <a:r>
              <a:rPr lang="en-US" sz="4800" dirty="0">
                <a:latin typeface="Euclid Circular B" panose="020B0504000000000000" pitchFamily="34" charset="0"/>
                <a:ea typeface="Euclid Circular B" panose="020B0504000000000000" pitchFamily="34" charset="0"/>
                <a:cs typeface="+mj-cs"/>
              </a:rPr>
              <a:t>&amp; ethics </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Work more to </a:t>
            </a:r>
            <a:r>
              <a:rPr lang="en-US" sz="4800" b="1" dirty="0">
                <a:latin typeface="Euclid Circular B" panose="020B0504000000000000" pitchFamily="34" charset="0"/>
                <a:ea typeface="Euclid Circular B" panose="020B0504000000000000" pitchFamily="34" charset="0"/>
                <a:cs typeface="+mj-cs"/>
              </a:rPr>
              <a:t>fine-tune AI</a:t>
            </a:r>
            <a:r>
              <a:rPr lang="en-US" sz="4800" dirty="0">
                <a:latin typeface="Euclid Circular B" panose="020B0504000000000000" pitchFamily="34" charset="0"/>
                <a:ea typeface="Euclid Circular B" panose="020B0504000000000000" pitchFamily="34" charset="0"/>
                <a:cs typeface="+mj-cs"/>
              </a:rPr>
              <a:t> models</a:t>
            </a:r>
            <a:endParaRPr lang="en-US" sz="2400" dirty="0">
              <a:latin typeface="Euclid Circular B" panose="020B0504000000000000" pitchFamily="34" charset="0"/>
              <a:ea typeface="Euclid Circular B" panose="020B0504000000000000" pitchFamily="34" charset="0"/>
              <a:cs typeface="+mj-cs"/>
            </a:endParaRPr>
          </a:p>
          <a:p>
            <a:pPr marL="685800" indent="-685800">
              <a:buClr>
                <a:srgbClr val="00B050"/>
              </a:buClr>
              <a:buSzPct val="90000"/>
              <a:buFont typeface="Euclid Circular B" panose="020B0504000000000000" pitchFamily="34" charset="0"/>
              <a:buChar char="•"/>
            </a:pPr>
            <a:r>
              <a:rPr lang="en-US" sz="4800" dirty="0">
                <a:latin typeface="Euclid Circular B" panose="020B0504000000000000" pitchFamily="34" charset="0"/>
                <a:ea typeface="Euclid Circular B" panose="020B0504000000000000" pitchFamily="34" charset="0"/>
                <a:cs typeface="+mj-cs"/>
              </a:rPr>
              <a:t>Make their </a:t>
            </a:r>
            <a:r>
              <a:rPr lang="en-US" sz="4800" b="1" dirty="0">
                <a:latin typeface="Euclid Circular B" panose="020B0504000000000000" pitchFamily="34" charset="0"/>
                <a:ea typeface="Euclid Circular B" panose="020B0504000000000000" pitchFamily="34" charset="0"/>
                <a:cs typeface="+mj-cs"/>
              </a:rPr>
              <a:t>websites AI-Friendly</a:t>
            </a:r>
            <a:endParaRPr lang="en-US" sz="2400" b="1" dirty="0">
              <a:latin typeface="Euclid Circular B" panose="020B0504000000000000" pitchFamily="34" charset="0"/>
              <a:ea typeface="Euclid Circular B" panose="020B0504000000000000" pitchFamily="34" charset="0"/>
              <a:cs typeface="+mj-cs"/>
            </a:endParaRPr>
          </a:p>
        </p:txBody>
      </p:sp>
    </p:spTree>
    <p:extLst>
      <p:ext uri="{BB962C8B-B14F-4D97-AF65-F5344CB8AC3E}">
        <p14:creationId xmlns:p14="http://schemas.microsoft.com/office/powerpoint/2010/main" val="151709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767B62E-A9A0-E10A-8DA1-601CE332F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16" y="1135741"/>
            <a:ext cx="7410931" cy="741093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6CF82B7-3A20-D420-FEAF-F5D49DAF0031}"/>
              </a:ext>
            </a:extLst>
          </p:cNvPr>
          <p:cNvSpPr txBox="1">
            <a:spLocks/>
          </p:cNvSpPr>
          <p:nvPr/>
        </p:nvSpPr>
        <p:spPr>
          <a:xfrm>
            <a:off x="306463" y="213004"/>
            <a:ext cx="11579074" cy="68456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Lexend"/>
              </a:rPr>
              <a:t>AI Engineer Jos</a:t>
            </a:r>
          </a:p>
        </p:txBody>
      </p:sp>
      <p:sp>
        <p:nvSpPr>
          <p:cNvPr id="5" name="Arrow: Right 4">
            <a:extLst>
              <a:ext uri="{FF2B5EF4-FFF2-40B4-BE49-F238E27FC236}">
                <a16:creationId xmlns:a16="http://schemas.microsoft.com/office/drawing/2014/main" id="{2D2F947F-A79A-C58B-005A-1E611153B2F7}"/>
              </a:ext>
            </a:extLst>
          </p:cNvPr>
          <p:cNvSpPr/>
          <p:nvPr/>
        </p:nvSpPr>
        <p:spPr>
          <a:xfrm rot="10800000">
            <a:off x="4355181" y="498444"/>
            <a:ext cx="2835559" cy="19119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Most Paid </a:t>
            </a:r>
            <a:endParaRPr lang="tr-TR" dirty="0"/>
          </a:p>
        </p:txBody>
      </p:sp>
    </p:spTree>
    <p:extLst>
      <p:ext uri="{BB962C8B-B14F-4D97-AF65-F5344CB8AC3E}">
        <p14:creationId xmlns:p14="http://schemas.microsoft.com/office/powerpoint/2010/main" val="3338652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71AF7-D19B-2D25-DAA4-C67475CC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97D62-5B26-B577-DD24-7A59D6F66E2D}"/>
              </a:ext>
            </a:extLst>
          </p:cNvPr>
          <p:cNvSpPr>
            <a:spLocks noGrp="1"/>
          </p:cNvSpPr>
          <p:nvPr>
            <p:ph type="title"/>
          </p:nvPr>
        </p:nvSpPr>
        <p:spPr>
          <a:xfrm>
            <a:off x="0" y="1952091"/>
            <a:ext cx="12192000" cy="2835666"/>
          </a:xfrm>
        </p:spPr>
        <p:txBody>
          <a:bodyPr>
            <a:normAutofit/>
          </a:bodyPr>
          <a:lstStyle/>
          <a:p>
            <a:pPr algn="ctr"/>
            <a:r>
              <a:rPr lang="en-US" sz="6000" b="1" dirty="0">
                <a:latin typeface="Euclid Circular B" panose="020B0504000000000000" pitchFamily="34" charset="0"/>
                <a:ea typeface="Euclid Circular B" panose="020B0504000000000000" pitchFamily="34" charset="0"/>
              </a:rPr>
              <a:t>AI</a:t>
            </a:r>
            <a:r>
              <a:rPr lang="en-US" sz="6000" dirty="0">
                <a:latin typeface="Euclid Circular B" panose="020B0504000000000000" pitchFamily="34" charset="0"/>
                <a:ea typeface="Euclid Circular B" panose="020B0504000000000000" pitchFamily="34" charset="0"/>
              </a:rPr>
              <a:t> for </a:t>
            </a:r>
            <a:r>
              <a:rPr lang="en-US" sz="6000" b="1" dirty="0">
                <a:latin typeface="Euclid Circular B" panose="020B0504000000000000" pitchFamily="34" charset="0"/>
                <a:ea typeface="Euclid Circular B" panose="020B0504000000000000" pitchFamily="34" charset="0"/>
              </a:rPr>
              <a:t>Developers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78023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AD136-3D6D-E02B-9262-B14A4CDE10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28DCE2-B1B0-E9DA-D195-446C6CF3C98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 name="Content Placeholder 2">
            <a:extLst>
              <a:ext uri="{FF2B5EF4-FFF2-40B4-BE49-F238E27FC236}">
                <a16:creationId xmlns:a16="http://schemas.microsoft.com/office/drawing/2014/main" id="{1CA8DDD8-17A2-4482-31D3-253CFC56C81A}"/>
              </a:ext>
            </a:extLst>
          </p:cNvPr>
          <p:cNvSpPr txBox="1">
            <a:spLocks/>
          </p:cNvSpPr>
          <p:nvPr/>
        </p:nvSpPr>
        <p:spPr>
          <a:xfrm>
            <a:off x="459827" y="184666"/>
            <a:ext cx="11272345" cy="6542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Euclid Circular B" panose="020B0504000000000000"/>
                <a:ea typeface="Euclid Circular B" panose="020B0504000000000000" pitchFamily="34" charset="0"/>
              </a:rPr>
              <a:t>How </a:t>
            </a:r>
            <a:r>
              <a:rPr lang="en-US" sz="4800" b="1" dirty="0">
                <a:latin typeface="Euclid Circular B" panose="020B0504000000000000"/>
                <a:ea typeface="Euclid Circular B" panose="020B0504000000000000" pitchFamily="34" charset="0"/>
              </a:rPr>
              <a:t>Developers</a:t>
            </a:r>
            <a:r>
              <a:rPr lang="en-US" sz="4800" dirty="0">
                <a:latin typeface="Euclid Circular B" panose="020B0504000000000000"/>
                <a:ea typeface="Euclid Circular B" panose="020B0504000000000000" pitchFamily="34" charset="0"/>
              </a:rPr>
              <a:t> Can Use </a:t>
            </a:r>
            <a:r>
              <a:rPr lang="en-US" sz="4800" b="1" dirty="0">
                <a:latin typeface="Euclid Circular B" panose="020B0504000000000000"/>
                <a:ea typeface="Euclid Circular B" panose="020B0504000000000000" pitchFamily="34" charset="0"/>
              </a:rPr>
              <a:t>AI </a:t>
            </a:r>
            <a:r>
              <a:rPr lang="en-US" sz="4800" dirty="0">
                <a:latin typeface="Euclid Circular B" panose="020B0504000000000000"/>
                <a:ea typeface="Euclid Circular B" panose="020B0504000000000000" pitchFamily="34" charset="0"/>
              </a:rPr>
              <a:t>?</a:t>
            </a:r>
          </a:p>
        </p:txBody>
      </p:sp>
      <p:pic>
        <p:nvPicPr>
          <p:cNvPr id="8" name="Picture 7">
            <a:extLst>
              <a:ext uri="{FF2B5EF4-FFF2-40B4-BE49-F238E27FC236}">
                <a16:creationId xmlns:a16="http://schemas.microsoft.com/office/drawing/2014/main" id="{EAC29676-BD08-A8C6-68AC-915A93FBC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8993"/>
            <a:ext cx="12192000" cy="5392873"/>
          </a:xfrm>
          <a:prstGeom prst="rect">
            <a:avLst/>
          </a:prstGeom>
        </p:spPr>
      </p:pic>
    </p:spTree>
    <p:extLst>
      <p:ext uri="{BB962C8B-B14F-4D97-AF65-F5344CB8AC3E}">
        <p14:creationId xmlns:p14="http://schemas.microsoft.com/office/powerpoint/2010/main" val="2641812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41FA4-3331-9FD1-EA66-500EB653DFD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F755B2A-3457-60A7-49C0-C0B1362A757D}"/>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sp>
        <p:nvSpPr>
          <p:cNvPr id="7" name="TextBox 6">
            <a:extLst>
              <a:ext uri="{FF2B5EF4-FFF2-40B4-BE49-F238E27FC236}">
                <a16:creationId xmlns:a16="http://schemas.microsoft.com/office/drawing/2014/main" id="{7B398851-543E-7928-7CA4-A5FC602F5347}"/>
              </a:ext>
            </a:extLst>
          </p:cNvPr>
          <p:cNvSpPr txBox="1"/>
          <p:nvPr/>
        </p:nvSpPr>
        <p:spPr>
          <a:xfrm>
            <a:off x="1044464" y="2084466"/>
            <a:ext cx="6093372" cy="2123658"/>
          </a:xfrm>
          <a:prstGeom prst="rect">
            <a:avLst/>
          </a:prstGeom>
          <a:noFill/>
        </p:spPr>
        <p:txBody>
          <a:bodyPr wrap="square">
            <a:spAutoFit/>
          </a:bodyPr>
          <a:lstStyle/>
          <a:p>
            <a:pPr marL="285750" indent="-285750">
              <a:buFont typeface="Arial" panose="020B0604020202020204" pitchFamily="34" charset="0"/>
              <a:buChar char="•"/>
            </a:pPr>
            <a:r>
              <a:rPr lang="tr-TR" sz="4400" dirty="0"/>
              <a:t>ML.NET</a:t>
            </a:r>
          </a:p>
          <a:p>
            <a:pPr marL="285750" indent="-285750">
              <a:buFont typeface="Arial" panose="020B0604020202020204" pitchFamily="34" charset="0"/>
              <a:buChar char="•"/>
            </a:pPr>
            <a:r>
              <a:rPr lang="tr-TR" sz="4400" dirty="0"/>
              <a:t>OpenAI</a:t>
            </a:r>
          </a:p>
          <a:p>
            <a:pPr marL="285750" indent="-285750">
              <a:buFont typeface="Arial" panose="020B0604020202020204" pitchFamily="34" charset="0"/>
              <a:buChar char="•"/>
            </a:pPr>
            <a:r>
              <a:rPr lang="tr-TR" sz="4400" dirty="0"/>
              <a:t>Azure AI</a:t>
            </a:r>
          </a:p>
        </p:txBody>
      </p:sp>
    </p:spTree>
    <p:extLst>
      <p:ext uri="{BB962C8B-B14F-4D97-AF65-F5344CB8AC3E}">
        <p14:creationId xmlns:p14="http://schemas.microsoft.com/office/powerpoint/2010/main" val="2681196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D19D-1976-123D-851E-7D7E65EE34C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AD243AA-4822-F7E9-F272-C84E5BDEAB44}"/>
              </a:ext>
            </a:extLst>
          </p:cNvPr>
          <p:cNvSpPr>
            <a:spLocks noGrp="1"/>
          </p:cNvSpPr>
          <p:nvPr>
            <p:ph idx="1"/>
          </p:nvPr>
        </p:nvSpPr>
        <p:spPr>
          <a:xfrm>
            <a:off x="488731" y="622710"/>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AI</a:t>
            </a:r>
            <a:r>
              <a:rPr lang="it-IT" sz="4800" dirty="0">
                <a:latin typeface="Euclid Circular B" panose="020B0504000000000000"/>
                <a:ea typeface="Euclid Circular B" panose="020B0504000000000000" pitchFamily="34" charset="0"/>
              </a:rPr>
              <a:t> for </a:t>
            </a:r>
            <a:r>
              <a:rPr lang="it-IT" sz="4800" b="1" dirty="0">
                <a:latin typeface="Euclid Circular B" panose="020B0504000000000000"/>
                <a:ea typeface="Euclid Circular B" panose="020B0504000000000000" pitchFamily="34" charset="0"/>
              </a:rPr>
              <a:t>.NET Developers</a:t>
            </a:r>
            <a:endParaRPr lang="it-IT" sz="4800" dirty="0">
              <a:latin typeface="Euclid Circular B" panose="020B0504000000000000"/>
              <a:ea typeface="Euclid Circular B" panose="020B0504000000000000" pitchFamily="34" charset="0"/>
            </a:endParaRPr>
          </a:p>
        </p:txBody>
      </p:sp>
      <p:pic>
        <p:nvPicPr>
          <p:cNvPr id="11" name="Picture 10">
            <a:extLst>
              <a:ext uri="{FF2B5EF4-FFF2-40B4-BE49-F238E27FC236}">
                <a16:creationId xmlns:a16="http://schemas.microsoft.com/office/drawing/2014/main" id="{2FA0CC1D-86E7-73D7-D9BC-B0ED08530EFA}"/>
              </a:ext>
            </a:extLst>
          </p:cNvPr>
          <p:cNvPicPr>
            <a:picLocks noChangeAspect="1"/>
          </p:cNvPicPr>
          <p:nvPr/>
        </p:nvPicPr>
        <p:blipFill>
          <a:blip r:embed="rId3"/>
          <a:stretch>
            <a:fillRect/>
          </a:stretch>
        </p:blipFill>
        <p:spPr>
          <a:xfrm>
            <a:off x="488731" y="1598634"/>
            <a:ext cx="10335202" cy="2058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135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2127-80A7-D856-D4BA-5E99D922B442}"/>
              </a:ext>
            </a:extLst>
          </p:cNvPr>
          <p:cNvGrpSpPr/>
          <p:nvPr/>
        </p:nvGrpSpPr>
        <p:grpSpPr>
          <a:xfrm>
            <a:off x="6053788" y="664121"/>
            <a:ext cx="6138212" cy="5707730"/>
            <a:chOff x="5833658" y="810585"/>
            <a:chExt cx="6138212" cy="5707730"/>
          </a:xfrm>
        </p:grpSpPr>
        <p:grpSp>
          <p:nvGrpSpPr>
            <p:cNvPr id="62" name="Group 61">
              <a:extLst>
                <a:ext uri="{FF2B5EF4-FFF2-40B4-BE49-F238E27FC236}">
                  <a16:creationId xmlns:a16="http://schemas.microsoft.com/office/drawing/2014/main" id="{AEE4F53F-7FA1-4482-8677-5A91BBAFD3E5}"/>
                </a:ext>
              </a:extLst>
            </p:cNvPr>
            <p:cNvGrpSpPr/>
            <p:nvPr/>
          </p:nvGrpSpPr>
          <p:grpSpPr>
            <a:xfrm>
              <a:off x="5908002" y="5510315"/>
              <a:ext cx="6042936" cy="1008000"/>
              <a:chOff x="6518162" y="2268382"/>
              <a:chExt cx="6042936" cy="986602"/>
            </a:xfrm>
          </p:grpSpPr>
          <p:pic>
            <p:nvPicPr>
              <p:cNvPr id="61" name="Picture 60">
                <a:extLst>
                  <a:ext uri="{FF2B5EF4-FFF2-40B4-BE49-F238E27FC236}">
                    <a16:creationId xmlns:a16="http://schemas.microsoft.com/office/drawing/2014/main" id="{7B882E83-B009-4995-A503-5074F2254E7E}"/>
                  </a:ext>
                </a:extLst>
              </p:cNvPr>
              <p:cNvPicPr>
                <a:picLocks noChangeAspect="1"/>
              </p:cNvPicPr>
              <p:nvPr/>
            </p:nvPicPr>
            <p:blipFill>
              <a:blip r:embed="rId3"/>
              <a:stretch>
                <a:fillRect/>
              </a:stretch>
            </p:blipFill>
            <p:spPr>
              <a:xfrm>
                <a:off x="6518162" y="2268382"/>
                <a:ext cx="6042936" cy="986602"/>
              </a:xfrm>
              <a:prstGeom prst="rect">
                <a:avLst/>
              </a:prstGeom>
            </p:spPr>
          </p:pic>
          <p:sp>
            <p:nvSpPr>
              <p:cNvPr id="63" name="TextBox 62">
                <a:extLst>
                  <a:ext uri="{FF2B5EF4-FFF2-40B4-BE49-F238E27FC236}">
                    <a16:creationId xmlns:a16="http://schemas.microsoft.com/office/drawing/2014/main" id="{DD1E4158-CA8A-45D4-A014-4D9815481E55}"/>
                  </a:ext>
                </a:extLst>
              </p:cNvPr>
              <p:cNvSpPr txBox="1"/>
              <p:nvPr/>
            </p:nvSpPr>
            <p:spPr>
              <a:xfrm>
                <a:off x="6759707" y="2584174"/>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2018</a:t>
                </a:r>
                <a:endParaRPr lang="en-US" sz="2800" dirty="0"/>
              </a:p>
            </p:txBody>
          </p:sp>
        </p:grpSp>
        <p:grpSp>
          <p:nvGrpSpPr>
            <p:cNvPr id="58" name="Group 57">
              <a:extLst>
                <a:ext uri="{FF2B5EF4-FFF2-40B4-BE49-F238E27FC236}">
                  <a16:creationId xmlns:a16="http://schemas.microsoft.com/office/drawing/2014/main" id="{0B5A18A0-1707-4CD7-A261-3AA457B34E96}"/>
                </a:ext>
              </a:extLst>
            </p:cNvPr>
            <p:cNvGrpSpPr/>
            <p:nvPr/>
          </p:nvGrpSpPr>
          <p:grpSpPr>
            <a:xfrm>
              <a:off x="5962992" y="4818724"/>
              <a:ext cx="5932957" cy="1008000"/>
              <a:chOff x="6608642" y="1340899"/>
              <a:chExt cx="5932957" cy="1008000"/>
            </a:xfrm>
          </p:grpSpPr>
          <p:pic>
            <p:nvPicPr>
              <p:cNvPr id="57" name="Picture 56">
                <a:extLst>
                  <a:ext uri="{FF2B5EF4-FFF2-40B4-BE49-F238E27FC236}">
                    <a16:creationId xmlns:a16="http://schemas.microsoft.com/office/drawing/2014/main" id="{339B9593-6A1A-42C9-9B19-5D7C5B3C8CB1}"/>
                  </a:ext>
                </a:extLst>
              </p:cNvPr>
              <p:cNvPicPr>
                <a:picLocks noChangeAspect="1"/>
              </p:cNvPicPr>
              <p:nvPr/>
            </p:nvPicPr>
            <p:blipFill>
              <a:blip r:embed="rId4"/>
              <a:stretch>
                <a:fillRect/>
              </a:stretch>
            </p:blipFill>
            <p:spPr>
              <a:xfrm>
                <a:off x="6608642" y="1340899"/>
                <a:ext cx="5932957" cy="1008000"/>
              </a:xfrm>
              <a:prstGeom prst="rect">
                <a:avLst/>
              </a:prstGeom>
            </p:spPr>
          </p:pic>
          <p:sp>
            <p:nvSpPr>
              <p:cNvPr id="59" name="TextBox 58">
                <a:extLst>
                  <a:ext uri="{FF2B5EF4-FFF2-40B4-BE49-F238E27FC236}">
                    <a16:creationId xmlns:a16="http://schemas.microsoft.com/office/drawing/2014/main" id="{1B2D33A4-7A23-44C9-AB99-A958DC61D1C9}"/>
                  </a:ext>
                </a:extLst>
              </p:cNvPr>
              <p:cNvSpPr txBox="1"/>
              <p:nvPr/>
            </p:nvSpPr>
            <p:spPr>
              <a:xfrm>
                <a:off x="6809866" y="1656930"/>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2019</a:t>
                </a:r>
                <a:endParaRPr lang="en-US" sz="2800" dirty="0"/>
              </a:p>
            </p:txBody>
          </p:sp>
        </p:grpSp>
        <p:grpSp>
          <p:nvGrpSpPr>
            <p:cNvPr id="53" name="Group 52">
              <a:extLst>
                <a:ext uri="{FF2B5EF4-FFF2-40B4-BE49-F238E27FC236}">
                  <a16:creationId xmlns:a16="http://schemas.microsoft.com/office/drawing/2014/main" id="{378EFF4E-6F91-4E53-BA47-E790D03F9438}"/>
                </a:ext>
              </a:extLst>
            </p:cNvPr>
            <p:cNvGrpSpPr/>
            <p:nvPr/>
          </p:nvGrpSpPr>
          <p:grpSpPr>
            <a:xfrm>
              <a:off x="5861964" y="4002990"/>
              <a:ext cx="6109906" cy="1085474"/>
              <a:chOff x="5848530" y="5584718"/>
              <a:chExt cx="5982616" cy="1008000"/>
            </a:xfrm>
          </p:grpSpPr>
          <p:pic>
            <p:nvPicPr>
              <p:cNvPr id="37" name="Picture 36">
                <a:extLst>
                  <a:ext uri="{FF2B5EF4-FFF2-40B4-BE49-F238E27FC236}">
                    <a16:creationId xmlns:a16="http://schemas.microsoft.com/office/drawing/2014/main" id="{5DC9B090-A9AA-401D-8690-F1BCA80A9DCB}"/>
                  </a:ext>
                </a:extLst>
              </p:cNvPr>
              <p:cNvPicPr>
                <a:picLocks noChangeAspect="1"/>
              </p:cNvPicPr>
              <p:nvPr/>
            </p:nvPicPr>
            <p:blipFill>
              <a:blip r:embed="rId5"/>
              <a:stretch>
                <a:fillRect/>
              </a:stretch>
            </p:blipFill>
            <p:spPr>
              <a:xfrm>
                <a:off x="5848530" y="5584718"/>
                <a:ext cx="5982616" cy="1008000"/>
              </a:xfrm>
              <a:prstGeom prst="rect">
                <a:avLst/>
              </a:prstGeom>
            </p:spPr>
          </p:pic>
          <p:sp>
            <p:nvSpPr>
              <p:cNvPr id="31" name="TextBox 30">
                <a:extLst>
                  <a:ext uri="{FF2B5EF4-FFF2-40B4-BE49-F238E27FC236}">
                    <a16:creationId xmlns:a16="http://schemas.microsoft.com/office/drawing/2014/main" id="{A099FA66-7388-42F2-BBE8-E53BD58B63F8}"/>
                  </a:ext>
                </a:extLst>
              </p:cNvPr>
              <p:cNvSpPr txBox="1"/>
              <p:nvPr/>
            </p:nvSpPr>
            <p:spPr>
              <a:xfrm>
                <a:off x="6103011" y="5911427"/>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2020</a:t>
                </a:r>
                <a:endParaRPr lang="en-US" sz="3200" dirty="0"/>
              </a:p>
            </p:txBody>
          </p:sp>
        </p:grpSp>
        <p:grpSp>
          <p:nvGrpSpPr>
            <p:cNvPr id="52" name="Group 51">
              <a:extLst>
                <a:ext uri="{FF2B5EF4-FFF2-40B4-BE49-F238E27FC236}">
                  <a16:creationId xmlns:a16="http://schemas.microsoft.com/office/drawing/2014/main" id="{4A6A751A-43A2-4A94-8B66-28880F945386}"/>
                </a:ext>
              </a:extLst>
            </p:cNvPr>
            <p:cNvGrpSpPr/>
            <p:nvPr/>
          </p:nvGrpSpPr>
          <p:grpSpPr>
            <a:xfrm>
              <a:off x="5833658" y="3187547"/>
              <a:ext cx="6117283" cy="1034231"/>
              <a:chOff x="5894746" y="4387629"/>
              <a:chExt cx="5901678" cy="1008000"/>
            </a:xfrm>
          </p:grpSpPr>
          <p:pic>
            <p:nvPicPr>
              <p:cNvPr id="36" name="Picture 35">
                <a:extLst>
                  <a:ext uri="{FF2B5EF4-FFF2-40B4-BE49-F238E27FC236}">
                    <a16:creationId xmlns:a16="http://schemas.microsoft.com/office/drawing/2014/main" id="{3B436C1C-CCC1-4DC3-B774-6450A511AB5C}"/>
                  </a:ext>
                </a:extLst>
              </p:cNvPr>
              <p:cNvPicPr>
                <a:picLocks noChangeAspect="1"/>
              </p:cNvPicPr>
              <p:nvPr/>
            </p:nvPicPr>
            <p:blipFill>
              <a:blip r:embed="rId6"/>
              <a:stretch>
                <a:fillRect/>
              </a:stretch>
            </p:blipFill>
            <p:spPr>
              <a:xfrm>
                <a:off x="5894746" y="4387629"/>
                <a:ext cx="5901678" cy="1008000"/>
              </a:xfrm>
              <a:prstGeom prst="rect">
                <a:avLst/>
              </a:prstGeom>
            </p:spPr>
          </p:pic>
          <p:sp>
            <p:nvSpPr>
              <p:cNvPr id="45" name="TextBox 44">
                <a:extLst>
                  <a:ext uri="{FF2B5EF4-FFF2-40B4-BE49-F238E27FC236}">
                    <a16:creationId xmlns:a16="http://schemas.microsoft.com/office/drawing/2014/main" id="{0E1113D0-E5B5-4582-88B8-4E68C4BD1B6B}"/>
                  </a:ext>
                </a:extLst>
              </p:cNvPr>
              <p:cNvSpPr txBox="1"/>
              <p:nvPr/>
            </p:nvSpPr>
            <p:spPr>
              <a:xfrm>
                <a:off x="6137219" y="470968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2021</a:t>
                </a:r>
                <a:endParaRPr lang="en-US" sz="3200" dirty="0"/>
              </a:p>
            </p:txBody>
          </p:sp>
        </p:grpSp>
        <p:grpSp>
          <p:nvGrpSpPr>
            <p:cNvPr id="51" name="Group 50">
              <a:extLst>
                <a:ext uri="{FF2B5EF4-FFF2-40B4-BE49-F238E27FC236}">
                  <a16:creationId xmlns:a16="http://schemas.microsoft.com/office/drawing/2014/main" id="{266706E6-DC31-4CDF-9E7C-F76F053C4158}"/>
                </a:ext>
              </a:extLst>
            </p:cNvPr>
            <p:cNvGrpSpPr/>
            <p:nvPr/>
          </p:nvGrpSpPr>
          <p:grpSpPr>
            <a:xfrm>
              <a:off x="5891069" y="2398044"/>
              <a:ext cx="6042936" cy="1008000"/>
              <a:chOff x="5783244" y="3143140"/>
              <a:chExt cx="6042936" cy="1008000"/>
            </a:xfrm>
          </p:grpSpPr>
          <p:pic>
            <p:nvPicPr>
              <p:cNvPr id="35" name="Picture 34">
                <a:extLst>
                  <a:ext uri="{FF2B5EF4-FFF2-40B4-BE49-F238E27FC236}">
                    <a16:creationId xmlns:a16="http://schemas.microsoft.com/office/drawing/2014/main" id="{9FB962D3-6680-419F-86F9-A5747EE9419B}"/>
                  </a:ext>
                </a:extLst>
              </p:cNvPr>
              <p:cNvPicPr>
                <a:picLocks noChangeAspect="1"/>
              </p:cNvPicPr>
              <p:nvPr/>
            </p:nvPicPr>
            <p:blipFill rotWithShape="1">
              <a:blip r:embed="rId7"/>
              <a:srcRect r="2089"/>
              <a:stretch/>
            </p:blipFill>
            <p:spPr>
              <a:xfrm>
                <a:off x="5783244" y="3143140"/>
                <a:ext cx="6042936" cy="1008000"/>
              </a:xfrm>
              <a:prstGeom prst="rect">
                <a:avLst/>
              </a:prstGeom>
            </p:spPr>
          </p:pic>
          <p:sp>
            <p:nvSpPr>
              <p:cNvPr id="46" name="TextBox 45">
                <a:extLst>
                  <a:ext uri="{FF2B5EF4-FFF2-40B4-BE49-F238E27FC236}">
                    <a16:creationId xmlns:a16="http://schemas.microsoft.com/office/drawing/2014/main" id="{141AA47D-53BA-4186-9071-6B590F81DF48}"/>
                  </a:ext>
                </a:extLst>
              </p:cNvPr>
              <p:cNvSpPr txBox="1"/>
              <p:nvPr/>
            </p:nvSpPr>
            <p:spPr>
              <a:xfrm>
                <a:off x="6110497" y="3492783"/>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2022</a:t>
                </a:r>
                <a:endParaRPr lang="en-US" sz="3200" dirty="0"/>
              </a:p>
            </p:txBody>
          </p:sp>
        </p:grpSp>
        <p:grpSp>
          <p:nvGrpSpPr>
            <p:cNvPr id="50" name="Group 49">
              <a:extLst>
                <a:ext uri="{FF2B5EF4-FFF2-40B4-BE49-F238E27FC236}">
                  <a16:creationId xmlns:a16="http://schemas.microsoft.com/office/drawing/2014/main" id="{7C6B0121-7BC1-4F77-B172-6F4F39130C84}"/>
                </a:ext>
              </a:extLst>
            </p:cNvPr>
            <p:cNvGrpSpPr/>
            <p:nvPr/>
          </p:nvGrpSpPr>
          <p:grpSpPr>
            <a:xfrm>
              <a:off x="5874137" y="1634055"/>
              <a:ext cx="6042936" cy="1008000"/>
              <a:chOff x="5788210" y="1898652"/>
              <a:chExt cx="6042936" cy="1008000"/>
            </a:xfrm>
          </p:grpSpPr>
          <p:pic>
            <p:nvPicPr>
              <p:cNvPr id="38" name="Picture 37">
                <a:extLst>
                  <a:ext uri="{FF2B5EF4-FFF2-40B4-BE49-F238E27FC236}">
                    <a16:creationId xmlns:a16="http://schemas.microsoft.com/office/drawing/2014/main" id="{41110F4E-175C-4239-ADB9-B09765A2BEB8}"/>
                  </a:ext>
                </a:extLst>
              </p:cNvPr>
              <p:cNvPicPr>
                <a:picLocks noChangeAspect="1"/>
              </p:cNvPicPr>
              <p:nvPr/>
            </p:nvPicPr>
            <p:blipFill rotWithShape="1">
              <a:blip r:embed="rId8"/>
              <a:srcRect r="2011"/>
              <a:stretch/>
            </p:blipFill>
            <p:spPr>
              <a:xfrm>
                <a:off x="5788210" y="1898652"/>
                <a:ext cx="6042936" cy="1008000"/>
              </a:xfrm>
              <a:prstGeom prst="rect">
                <a:avLst/>
              </a:prstGeom>
            </p:spPr>
          </p:pic>
          <p:sp>
            <p:nvSpPr>
              <p:cNvPr id="47" name="TextBox 46">
                <a:extLst>
                  <a:ext uri="{FF2B5EF4-FFF2-40B4-BE49-F238E27FC236}">
                    <a16:creationId xmlns:a16="http://schemas.microsoft.com/office/drawing/2014/main" id="{9F8B1FAE-0BC7-42E0-9CD9-5D70C2A6BEDE}"/>
                  </a:ext>
                </a:extLst>
              </p:cNvPr>
              <p:cNvSpPr txBox="1"/>
              <p:nvPr/>
            </p:nvSpPr>
            <p:spPr>
              <a:xfrm>
                <a:off x="6149328" y="2254708"/>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2023</a:t>
                </a:r>
                <a:endParaRPr lang="en-US" sz="3200" dirty="0"/>
              </a:p>
            </p:txBody>
          </p:sp>
        </p:grpSp>
        <p:grpSp>
          <p:nvGrpSpPr>
            <p:cNvPr id="49" name="Group 48">
              <a:extLst>
                <a:ext uri="{FF2B5EF4-FFF2-40B4-BE49-F238E27FC236}">
                  <a16:creationId xmlns:a16="http://schemas.microsoft.com/office/drawing/2014/main" id="{2BCDAE76-7DC2-4E91-966B-A08C14E671D9}"/>
                </a:ext>
              </a:extLst>
            </p:cNvPr>
            <p:cNvGrpSpPr/>
            <p:nvPr/>
          </p:nvGrpSpPr>
          <p:grpSpPr>
            <a:xfrm>
              <a:off x="5874137" y="810585"/>
              <a:ext cx="5939256" cy="1008000"/>
              <a:chOff x="5891890" y="541446"/>
              <a:chExt cx="5939256" cy="1008000"/>
            </a:xfrm>
          </p:grpSpPr>
          <p:pic>
            <p:nvPicPr>
              <p:cNvPr id="34" name="Picture 33">
                <a:extLst>
                  <a:ext uri="{FF2B5EF4-FFF2-40B4-BE49-F238E27FC236}">
                    <a16:creationId xmlns:a16="http://schemas.microsoft.com/office/drawing/2014/main" id="{4F749658-C15D-4846-8FC3-1A16D30D3B4C}"/>
                  </a:ext>
                </a:extLst>
              </p:cNvPr>
              <p:cNvPicPr>
                <a:picLocks noChangeAspect="1"/>
              </p:cNvPicPr>
              <p:nvPr/>
            </p:nvPicPr>
            <p:blipFill rotWithShape="1">
              <a:blip r:embed="rId9"/>
              <a:srcRect r="2156"/>
              <a:stretch/>
            </p:blipFill>
            <p:spPr>
              <a:xfrm>
                <a:off x="5891890" y="541446"/>
                <a:ext cx="5939256" cy="1008000"/>
              </a:xfrm>
              <a:prstGeom prst="rect">
                <a:avLst/>
              </a:prstGeom>
            </p:spPr>
          </p:pic>
          <p:sp>
            <p:nvSpPr>
              <p:cNvPr id="48" name="TextBox 47">
                <a:extLst>
                  <a:ext uri="{FF2B5EF4-FFF2-40B4-BE49-F238E27FC236}">
                    <a16:creationId xmlns:a16="http://schemas.microsoft.com/office/drawing/2014/main" id="{EBFF8BF8-91DF-430D-9813-B6DC52B7AD87}"/>
                  </a:ext>
                </a:extLst>
              </p:cNvPr>
              <p:cNvSpPr txBox="1"/>
              <p:nvPr/>
            </p:nvSpPr>
            <p:spPr>
              <a:xfrm>
                <a:off x="6235036" y="840572"/>
                <a:ext cx="5388429" cy="584775"/>
              </a:xfrm>
              <a:prstGeom prst="rect">
                <a:avLst/>
              </a:prstGeom>
              <a:noFill/>
            </p:spPr>
            <p:txBody>
              <a:bodyPr wrap="square">
                <a:spAutoFit/>
              </a:bodyPr>
              <a:lstStyle/>
              <a:p>
                <a:pPr algn="ctr"/>
                <a:r>
                  <a:rPr lang="en-US" sz="3200" b="1" dirty="0">
                    <a:latin typeface="Euclid Circular B" panose="020B0504000000000000" pitchFamily="34" charset="0"/>
                    <a:ea typeface="Euclid Circular B" panose="020B0504000000000000" pitchFamily="34" charset="0"/>
                  </a:rPr>
                  <a:t>2024</a:t>
                </a:r>
                <a:endParaRPr lang="en-US" sz="2800" dirty="0"/>
              </a:p>
            </p:txBody>
          </p:sp>
        </p:grpSp>
      </p:grpSp>
      <p:pic>
        <p:nvPicPr>
          <p:cNvPr id="8" name="Picture 7">
            <a:extLst>
              <a:ext uri="{FF2B5EF4-FFF2-40B4-BE49-F238E27FC236}">
                <a16:creationId xmlns:a16="http://schemas.microsoft.com/office/drawing/2014/main" id="{38B928D2-B463-8E0F-6B2C-92E0526DE9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85785" y="117306"/>
            <a:ext cx="556212" cy="556212"/>
          </a:xfrm>
          <a:prstGeom prst="rect">
            <a:avLst/>
          </a:prstGeom>
        </p:spPr>
      </p:pic>
      <p:grpSp>
        <p:nvGrpSpPr>
          <p:cNvPr id="28" name="Group 27">
            <a:extLst>
              <a:ext uri="{FF2B5EF4-FFF2-40B4-BE49-F238E27FC236}">
                <a16:creationId xmlns:a16="http://schemas.microsoft.com/office/drawing/2014/main" id="{10FCD957-C221-EC92-189A-1DB50F03022F}"/>
              </a:ext>
            </a:extLst>
          </p:cNvPr>
          <p:cNvGrpSpPr/>
          <p:nvPr/>
        </p:nvGrpSpPr>
        <p:grpSpPr>
          <a:xfrm>
            <a:off x="116417" y="640361"/>
            <a:ext cx="5872049" cy="5737382"/>
            <a:chOff x="14002" y="568811"/>
            <a:chExt cx="5872049" cy="5737382"/>
          </a:xfrm>
        </p:grpSpPr>
        <p:pic>
          <p:nvPicPr>
            <p:cNvPr id="18" name="Picture 17">
              <a:extLst>
                <a:ext uri="{FF2B5EF4-FFF2-40B4-BE49-F238E27FC236}">
                  <a16:creationId xmlns:a16="http://schemas.microsoft.com/office/drawing/2014/main" id="{08252BD1-3236-91CE-2ADC-B13A0A292A2F}"/>
                </a:ext>
              </a:extLst>
            </p:cNvPr>
            <p:cNvPicPr>
              <a:picLocks noChangeAspect="1"/>
            </p:cNvPicPr>
            <p:nvPr/>
          </p:nvPicPr>
          <p:blipFill>
            <a:blip r:embed="rId11"/>
            <a:stretch>
              <a:fillRect/>
            </a:stretch>
          </p:blipFill>
          <p:spPr>
            <a:xfrm>
              <a:off x="18051" y="568811"/>
              <a:ext cx="5868000" cy="1932146"/>
            </a:xfrm>
            <a:prstGeom prst="rect">
              <a:avLst/>
            </a:prstGeom>
          </p:spPr>
        </p:pic>
        <p:pic>
          <p:nvPicPr>
            <p:cNvPr id="6" name="Picture 5">
              <a:extLst>
                <a:ext uri="{FF2B5EF4-FFF2-40B4-BE49-F238E27FC236}">
                  <a16:creationId xmlns:a16="http://schemas.microsoft.com/office/drawing/2014/main" id="{0E1C5289-F90C-F2C7-4DF0-FA06D2A54A54}"/>
                </a:ext>
              </a:extLst>
            </p:cNvPr>
            <p:cNvPicPr>
              <a:picLocks noChangeAspect="1"/>
            </p:cNvPicPr>
            <p:nvPr/>
          </p:nvPicPr>
          <p:blipFill>
            <a:blip r:embed="rId12"/>
            <a:srcRect b="15643"/>
            <a:stretch/>
          </p:blipFill>
          <p:spPr>
            <a:xfrm>
              <a:off x="14002" y="2454539"/>
              <a:ext cx="5868000" cy="3851654"/>
            </a:xfrm>
            <a:prstGeom prst="rect">
              <a:avLst/>
            </a:prstGeom>
          </p:spPr>
        </p:pic>
        <p:pic>
          <p:nvPicPr>
            <p:cNvPr id="26" name="Graphic 25">
              <a:extLst>
                <a:ext uri="{FF2B5EF4-FFF2-40B4-BE49-F238E27FC236}">
                  <a16:creationId xmlns:a16="http://schemas.microsoft.com/office/drawing/2014/main" id="{394DB0E8-AFE9-A110-F76C-9FA9AF805F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1852" y="652058"/>
              <a:ext cx="1663324" cy="573078"/>
            </a:xfrm>
            <a:prstGeom prst="rect">
              <a:avLst/>
            </a:prstGeom>
          </p:spPr>
        </p:pic>
      </p:grpSp>
      <p:cxnSp>
        <p:nvCxnSpPr>
          <p:cNvPr id="30" name="Straight Connector 29">
            <a:extLst>
              <a:ext uri="{FF2B5EF4-FFF2-40B4-BE49-F238E27FC236}">
                <a16:creationId xmlns:a16="http://schemas.microsoft.com/office/drawing/2014/main" id="{BA7E2F62-4EAA-6EF8-224B-4FC350C04357}"/>
              </a:ext>
            </a:extLst>
          </p:cNvPr>
          <p:cNvCxnSpPr>
            <a:cxnSpLocks/>
          </p:cNvCxnSpPr>
          <p:nvPr/>
        </p:nvCxnSpPr>
        <p:spPr>
          <a:xfrm>
            <a:off x="6079667" y="0"/>
            <a:ext cx="0" cy="6858000"/>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90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38DD4A-5013-47D5-AF7A-97D6840C2738}"/>
              </a:ext>
            </a:extLst>
          </p:cNvPr>
          <p:cNvSpPr txBox="1"/>
          <p:nvPr/>
        </p:nvSpPr>
        <p:spPr>
          <a:xfrm>
            <a:off x="7982465" y="1633483"/>
            <a:ext cx="4209535" cy="3631763"/>
          </a:xfrm>
          <a:prstGeom prst="rect">
            <a:avLst/>
          </a:prstGeom>
          <a:noFill/>
        </p:spPr>
        <p:txBody>
          <a:bodyPr wrap="square">
            <a:spAutoFit/>
          </a:bodyPr>
          <a:lstStyle/>
          <a:p>
            <a:pPr marL="285750" indent="-285750">
              <a:buFont typeface="Arial" panose="020B0604020202020204" pitchFamily="34" charset="0"/>
              <a:buChar char="•"/>
            </a:pPr>
            <a:r>
              <a:rPr lang="en-US" sz="3200" dirty="0" err="1">
                <a:latin typeface="Euclid Circular B" panose="020B0504000000000000" pitchFamily="34" charset="0"/>
                <a:ea typeface="Euclid Circular B" panose="020B0504000000000000" pitchFamily="34" charset="0"/>
                <a:cs typeface="+mj-cs"/>
                <a:hlinkClick r:id="rId3">
                  <a:extLst>
                    <a:ext uri="{A12FA001-AC4F-418D-AE19-62706E023703}">
                      <ahyp:hlinkClr xmlns:ahyp="http://schemas.microsoft.com/office/drawing/2018/hyperlinkcolor" val="tx"/>
                    </a:ext>
                  </a:extLst>
                </a:hlinkClick>
              </a:rPr>
              <a:t>Ollama</a:t>
            </a:r>
            <a:r>
              <a:rPr lang="en-US" sz="3200" dirty="0">
                <a:latin typeface="Euclid Circular B" panose="020B0504000000000000" pitchFamily="34" charset="0"/>
                <a:ea typeface="Euclid Circular B" panose="020B0504000000000000" pitchFamily="34" charset="0"/>
                <a:cs typeface="+mj-cs"/>
              </a:rPr>
              <a:t> —</a:t>
            </a:r>
            <a:r>
              <a:rPr lang="en-US" sz="2000" dirty="0">
                <a:latin typeface="Euclid Circular B" panose="020B0504000000000000" pitchFamily="34" charset="0"/>
                <a:ea typeface="Euclid Circular B" panose="020B0504000000000000" pitchFamily="34" charset="0"/>
                <a:cs typeface="+mj-cs"/>
              </a:rPr>
              <a:t>Ease of Use, Lightweight, Not ideal for large-scale production workloads, less control over optimization and scaling</a:t>
            </a:r>
            <a:endParaRPr lang="en-US" sz="32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3200" dirty="0">
                <a:latin typeface="Euclid Circular B" panose="020B0504000000000000" pitchFamily="34" charset="0"/>
                <a:ea typeface="Euclid Circular B" panose="020B0504000000000000" pitchFamily="34" charset="0"/>
                <a:cs typeface="+mj-cs"/>
                <a:hlinkClick r:id="rId4">
                  <a:extLst>
                    <a:ext uri="{A12FA001-AC4F-418D-AE19-62706E023703}">
                      <ahyp:hlinkClr xmlns:ahyp="http://schemas.microsoft.com/office/drawing/2018/hyperlinkcolor" val="tx"/>
                    </a:ext>
                  </a:extLst>
                </a:hlinkClick>
              </a:rPr>
              <a:t>LM Studio</a:t>
            </a:r>
            <a:endParaRPr lang="en-US" sz="3200" dirty="0">
              <a:latin typeface="Euclid Circular B" panose="020B0504000000000000" pitchFamily="34" charset="0"/>
              <a:ea typeface="Euclid Circular B" panose="020B0504000000000000" pitchFamily="34" charset="0"/>
              <a:cs typeface="+mj-cs"/>
            </a:endParaRPr>
          </a:p>
          <a:p>
            <a:pPr marL="285750" indent="-285750">
              <a:buFont typeface="Arial" panose="020B0604020202020204" pitchFamily="34" charset="0"/>
              <a:buChar char="•"/>
            </a:pPr>
            <a:r>
              <a:rPr lang="en-US" sz="3200" dirty="0" err="1">
                <a:latin typeface="Euclid Circular B" panose="020B0504000000000000" pitchFamily="34" charset="0"/>
                <a:ea typeface="Euclid Circular B" panose="020B0504000000000000" pitchFamily="34" charset="0"/>
                <a:cs typeface="+mj-cs"/>
                <a:hlinkClick r:id="rId5">
                  <a:extLst>
                    <a:ext uri="{A12FA001-AC4F-418D-AE19-62706E023703}">
                      <ahyp:hlinkClr xmlns:ahyp="http://schemas.microsoft.com/office/drawing/2018/hyperlinkcolor" val="tx"/>
                    </a:ext>
                  </a:extLst>
                </a:hlinkClick>
              </a:rPr>
              <a:t>vLLM</a:t>
            </a:r>
            <a:r>
              <a:rPr lang="en-US" sz="3200" dirty="0">
                <a:latin typeface="Euclid Circular B" panose="020B0504000000000000" pitchFamily="34" charset="0"/>
                <a:ea typeface="Euclid Circular B" panose="020B0504000000000000" pitchFamily="34" charset="0"/>
                <a:cs typeface="+mj-cs"/>
              </a:rPr>
              <a:t> : </a:t>
            </a:r>
            <a:r>
              <a:rPr lang="en-US" dirty="0">
                <a:latin typeface="Euclid Circular B" panose="020B0504000000000000" pitchFamily="34" charset="0"/>
                <a:ea typeface="Euclid Circular B" panose="020B0504000000000000" pitchFamily="34" charset="0"/>
                <a:cs typeface="+mj-cs"/>
              </a:rPr>
              <a:t>High-Performance LLM Inference Engine, Multi-GPU &amp; Distributed Inference, Flexibility, Integration</a:t>
            </a:r>
            <a:endParaRPr lang="en-US" sz="3200" dirty="0">
              <a:latin typeface="Euclid Circular B" panose="020B0504000000000000" pitchFamily="34" charset="0"/>
              <a:ea typeface="Euclid Circular B" panose="020B0504000000000000" pitchFamily="34" charset="0"/>
              <a:cs typeface="+mj-cs"/>
            </a:endParaRPr>
          </a:p>
        </p:txBody>
      </p:sp>
      <p:sp>
        <p:nvSpPr>
          <p:cNvPr id="6" name="Content Placeholder 2">
            <a:extLst>
              <a:ext uri="{FF2B5EF4-FFF2-40B4-BE49-F238E27FC236}">
                <a16:creationId xmlns:a16="http://schemas.microsoft.com/office/drawing/2014/main" id="{F6D347B9-E3A2-490A-9AC5-273D23907653}"/>
              </a:ext>
            </a:extLst>
          </p:cNvPr>
          <p:cNvSpPr>
            <a:spLocks noGrp="1"/>
          </p:cNvSpPr>
          <p:nvPr>
            <p:ph idx="1"/>
          </p:nvPr>
        </p:nvSpPr>
        <p:spPr>
          <a:xfrm>
            <a:off x="459827" y="116083"/>
            <a:ext cx="11272345" cy="654297"/>
          </a:xfrm>
        </p:spPr>
        <p:txBody>
          <a:bodyPr>
            <a:normAutofit fontScale="92500" lnSpcReduction="10000"/>
          </a:bodyPr>
          <a:lstStyle/>
          <a:p>
            <a:pPr marL="0" indent="0">
              <a:buNone/>
            </a:pPr>
            <a:r>
              <a:rPr lang="it-IT" sz="4800" b="1" dirty="0">
                <a:latin typeface="Euclid Circular B" panose="020B0504000000000000"/>
                <a:ea typeface="Euclid Circular B" panose="020B0504000000000000" pitchFamily="34" charset="0"/>
              </a:rPr>
              <a:t>Local LLM Runtimes</a:t>
            </a:r>
            <a:endParaRPr lang="it-IT" sz="4800" dirty="0">
              <a:latin typeface="Euclid Circular B" panose="020B0504000000000000"/>
              <a:ea typeface="Euclid Circular B" panose="020B0504000000000000" pitchFamily="34" charset="0"/>
            </a:endParaRPr>
          </a:p>
        </p:txBody>
      </p:sp>
      <p:pic>
        <p:nvPicPr>
          <p:cNvPr id="4" name="Picture 3">
            <a:extLst>
              <a:ext uri="{FF2B5EF4-FFF2-40B4-BE49-F238E27FC236}">
                <a16:creationId xmlns:a16="http://schemas.microsoft.com/office/drawing/2014/main" id="{DB0F6117-F332-421C-A919-9BA8F6CFBDB6}"/>
              </a:ext>
            </a:extLst>
          </p:cNvPr>
          <p:cNvPicPr>
            <a:picLocks noChangeAspect="1"/>
          </p:cNvPicPr>
          <p:nvPr/>
        </p:nvPicPr>
        <p:blipFill>
          <a:blip r:embed="rId6"/>
          <a:stretch>
            <a:fillRect/>
          </a:stretch>
        </p:blipFill>
        <p:spPr>
          <a:xfrm>
            <a:off x="278666" y="770379"/>
            <a:ext cx="7553995" cy="5971537"/>
          </a:xfrm>
          <a:prstGeom prst="rect">
            <a:avLst/>
          </a:prstGeom>
        </p:spPr>
      </p:pic>
    </p:spTree>
    <p:extLst>
      <p:ext uri="{BB962C8B-B14F-4D97-AF65-F5344CB8AC3E}">
        <p14:creationId xmlns:p14="http://schemas.microsoft.com/office/powerpoint/2010/main" val="3972881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2845EDE-D979-86D6-2674-7B9129E7D4A8}"/>
              </a:ext>
            </a:extLst>
          </p:cNvPr>
          <p:cNvPicPr>
            <a:picLocks noChangeAspect="1"/>
          </p:cNvPicPr>
          <p:nvPr/>
        </p:nvPicPr>
        <p:blipFill>
          <a:blip r:embed="rId3"/>
          <a:stretch>
            <a:fillRect/>
          </a:stretch>
        </p:blipFill>
        <p:spPr>
          <a:xfrm>
            <a:off x="4228000" y="3762884"/>
            <a:ext cx="3944947" cy="2807607"/>
          </a:xfrm>
          <a:prstGeom prst="rect">
            <a:avLst/>
          </a:prstGeom>
        </p:spPr>
      </p:pic>
      <p:sp>
        <p:nvSpPr>
          <p:cNvPr id="7" name="Rectangle 6">
            <a:extLst>
              <a:ext uri="{FF2B5EF4-FFF2-40B4-BE49-F238E27FC236}">
                <a16:creationId xmlns:a16="http://schemas.microsoft.com/office/drawing/2014/main" id="{8A89660D-6182-36DA-A7D7-66441B3C5659}"/>
              </a:ext>
            </a:extLst>
          </p:cNvPr>
          <p:cNvSpPr/>
          <p:nvPr/>
        </p:nvSpPr>
        <p:spPr>
          <a:xfrm>
            <a:off x="7745262" y="509288"/>
            <a:ext cx="4054256" cy="5837129"/>
          </a:xfrm>
          <a:prstGeom prst="rect">
            <a:avLst/>
          </a:prstGeom>
          <a:solidFill>
            <a:srgbClr val="ED7D31">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RAG </a:t>
            </a:r>
          </a:p>
          <a:p>
            <a:endParaRPr lang="en-US" sz="3600" dirty="0">
              <a:solidFill>
                <a:schemeClr val="tx1"/>
              </a:solidFill>
              <a:latin typeface="Euclid Circular B" panose="020B0504000000000000"/>
            </a:endParaRPr>
          </a:p>
          <a:p>
            <a:pPr lvl="1"/>
            <a:endParaRPr lang="en-US"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Retrieves external </a:t>
            </a:r>
            <a:r>
              <a:rPr lang="en-US" sz="2500" dirty="0">
                <a:solidFill>
                  <a:schemeClr val="tx1"/>
                </a:solidFill>
              </a:rPr>
              <a:t>data</a:t>
            </a:r>
            <a:r>
              <a:rPr lang="tr-TR" sz="2500" dirty="0">
                <a:solidFill>
                  <a:schemeClr val="tx1"/>
                </a:solidFill>
              </a:rPr>
              <a:t> </a:t>
            </a:r>
            <a:r>
              <a:rPr lang="tr-TR" sz="2500" b="1" dirty="0">
                <a:solidFill>
                  <a:schemeClr val="tx1"/>
                </a:solidFill>
              </a:rPr>
              <a:t>dynamically</a:t>
            </a:r>
            <a:endParaRPr lang="en-US" sz="2500" b="1"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No retrainin</a:t>
            </a:r>
            <a:r>
              <a:rPr lang="en-US" sz="2500" dirty="0">
                <a:solidFill>
                  <a:schemeClr val="tx1"/>
                </a:solidFill>
              </a:rPr>
              <a:t>!</a:t>
            </a:r>
            <a:r>
              <a:rPr lang="tr-TR" sz="2500" dirty="0">
                <a:solidFill>
                  <a:schemeClr val="tx1"/>
                </a:solidFill>
              </a:rPr>
              <a:t> </a:t>
            </a:r>
            <a:br>
              <a:rPr lang="en-US" sz="2500" dirty="0">
                <a:solidFill>
                  <a:schemeClr val="tx1"/>
                </a:solidFill>
              </a:rPr>
            </a:br>
            <a:r>
              <a:rPr lang="en-US" sz="2500" dirty="0">
                <a:solidFill>
                  <a:schemeClr val="tx1"/>
                </a:solidFill>
              </a:rPr>
              <a:t>U</a:t>
            </a:r>
            <a:r>
              <a:rPr lang="tr-TR" sz="2500" dirty="0">
                <a:solidFill>
                  <a:schemeClr val="tx1"/>
                </a:solidFill>
              </a:rPr>
              <a:t>ses </a:t>
            </a:r>
            <a:r>
              <a:rPr lang="tr-TR" sz="2500" b="1" dirty="0">
                <a:solidFill>
                  <a:schemeClr val="tx1"/>
                </a:solidFill>
              </a:rPr>
              <a:t>up-to-date</a:t>
            </a:r>
            <a:r>
              <a:rPr lang="tr-TR" sz="2500" dirty="0">
                <a:solidFill>
                  <a:schemeClr val="tx1"/>
                </a:solidFill>
              </a:rPr>
              <a:t> </a:t>
            </a:r>
            <a:r>
              <a:rPr lang="en-US" sz="2500" dirty="0">
                <a:solidFill>
                  <a:schemeClr val="tx1"/>
                </a:solidFill>
              </a:rPr>
              <a:t>data</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tr-TR" sz="2500" b="1" dirty="0">
                <a:solidFill>
                  <a:schemeClr val="tx1"/>
                </a:solidFill>
              </a:rPr>
              <a:t>dynamic data</a:t>
            </a:r>
            <a:r>
              <a:rPr lang="en-US" sz="2500" dirty="0">
                <a:solidFill>
                  <a:schemeClr val="tx1"/>
                </a:solidFill>
              </a:rPr>
              <a:t>, </a:t>
            </a:r>
            <a:br>
              <a:rPr lang="en-US" sz="2500" dirty="0">
                <a:solidFill>
                  <a:schemeClr val="tx1"/>
                </a:solidFill>
              </a:rPr>
            </a:br>
            <a:r>
              <a:rPr lang="en-US" sz="2500" dirty="0" err="1">
                <a:solidFill>
                  <a:schemeClr val="tx1"/>
                </a:solidFill>
              </a:rPr>
              <a:t>Eg</a:t>
            </a:r>
            <a:r>
              <a:rPr lang="en-US" sz="2500" dirty="0">
                <a:solidFill>
                  <a:schemeClr val="tx1"/>
                </a:solidFill>
              </a:rPr>
              <a:t>:</a:t>
            </a:r>
            <a:r>
              <a:rPr lang="tr-TR" sz="2500" dirty="0">
                <a:solidFill>
                  <a:schemeClr val="tx1"/>
                </a:solidFill>
              </a:rPr>
              <a:t> support chatbots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Slower</a:t>
            </a:r>
            <a:r>
              <a:rPr lang="tr-TR" sz="2500" dirty="0">
                <a:solidFill>
                  <a:schemeClr val="tx1"/>
                </a:solidFill>
              </a:rPr>
              <a:t> inference due to retrieval step</a:t>
            </a:r>
            <a:endParaRPr lang="en-US" sz="2500" dirty="0">
              <a:solidFill>
                <a:schemeClr val="tx1"/>
              </a:solidFill>
              <a:latin typeface="Euclid Circular B" panose="020B0504000000000000"/>
            </a:endParaRPr>
          </a:p>
          <a:p>
            <a:pPr algn="ctr"/>
            <a:endParaRPr lang="tr-TR" dirty="0"/>
          </a:p>
        </p:txBody>
      </p:sp>
      <p:sp>
        <p:nvSpPr>
          <p:cNvPr id="8" name="Rectangle 7">
            <a:extLst>
              <a:ext uri="{FF2B5EF4-FFF2-40B4-BE49-F238E27FC236}">
                <a16:creationId xmlns:a16="http://schemas.microsoft.com/office/drawing/2014/main" id="{6898B308-8D65-DED9-4853-E535E65C684A}"/>
              </a:ext>
            </a:extLst>
          </p:cNvPr>
          <p:cNvSpPr/>
          <p:nvPr/>
        </p:nvSpPr>
        <p:spPr>
          <a:xfrm>
            <a:off x="259557" y="513567"/>
            <a:ext cx="4387599" cy="5837129"/>
          </a:xfrm>
          <a:prstGeom prst="rect">
            <a:avLst/>
          </a:prstGeom>
          <a:solidFill>
            <a:srgbClr val="4472C4">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latin typeface="Euclid Circular B" panose="020B0504000000000000"/>
              </a:rPr>
              <a:t>FINE-TUNING </a:t>
            </a:r>
            <a:endParaRPr lang="en-US" sz="3600" dirty="0">
              <a:solidFill>
                <a:schemeClr val="tx1"/>
              </a:solidFill>
              <a:latin typeface="Euclid Circular B" panose="020B0504000000000000"/>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285750" indent="-285750">
              <a:buFont typeface="Arial" panose="020B0604020202020204" pitchFamily="34" charset="0"/>
              <a:buChar char="•"/>
            </a:pPr>
            <a:r>
              <a:rPr lang="tr-TR" sz="2500" b="1" dirty="0">
                <a:solidFill>
                  <a:schemeClr val="tx1"/>
                </a:solidFill>
              </a:rPr>
              <a:t>Customizes model</a:t>
            </a:r>
            <a:r>
              <a:rPr lang="tr-TR" sz="2500" dirty="0">
                <a:solidFill>
                  <a:schemeClr val="tx1"/>
                </a:solidFill>
              </a:rPr>
              <a:t> responses through additional training</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b="1" dirty="0">
                <a:solidFill>
                  <a:schemeClr val="tx1"/>
                </a:solidFill>
              </a:rPr>
              <a:t>Faster inference</a:t>
            </a:r>
            <a:r>
              <a:rPr lang="tr-TR" sz="2500" dirty="0">
                <a:solidFill>
                  <a:schemeClr val="tx1"/>
                </a:solidFill>
              </a:rPr>
              <a:t>, no need for external lookups.</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Best for </a:t>
            </a:r>
            <a:r>
              <a:rPr lang="en-US" sz="2500" b="1" dirty="0">
                <a:solidFill>
                  <a:schemeClr val="tx1"/>
                </a:solidFill>
              </a:rPr>
              <a:t>constant</a:t>
            </a:r>
            <a:r>
              <a:rPr lang="tr-TR" sz="2500" b="1" dirty="0">
                <a:solidFill>
                  <a:schemeClr val="tx1"/>
                </a:solidFill>
              </a:rPr>
              <a:t> domains</a:t>
            </a:r>
            <a:r>
              <a:rPr lang="tr-TR" sz="2500" dirty="0">
                <a:solidFill>
                  <a:schemeClr val="tx1"/>
                </a:solidFill>
              </a:rPr>
              <a:t> </a:t>
            </a:r>
            <a:r>
              <a:rPr lang="en-US" sz="2500" dirty="0">
                <a:solidFill>
                  <a:schemeClr val="tx1"/>
                </a:solidFill>
              </a:rPr>
              <a:t>E</a:t>
            </a:r>
            <a:r>
              <a:rPr lang="tr-TR" sz="2500" dirty="0">
                <a:solidFill>
                  <a:schemeClr val="tx1"/>
                </a:solidFill>
              </a:rPr>
              <a:t>g</a:t>
            </a:r>
            <a:r>
              <a:rPr lang="en-US" sz="2500" dirty="0">
                <a:solidFill>
                  <a:schemeClr val="tx1"/>
                </a:solidFill>
              </a:rPr>
              <a:t>:</a:t>
            </a:r>
            <a:r>
              <a:rPr lang="tr-TR" sz="2500" dirty="0">
                <a:solidFill>
                  <a:schemeClr val="tx1"/>
                </a:solidFill>
              </a:rPr>
              <a:t> legal, </a:t>
            </a:r>
            <a:r>
              <a:rPr lang="en-US" sz="2500" dirty="0">
                <a:solidFill>
                  <a:schemeClr val="tx1"/>
                </a:solidFill>
              </a:rPr>
              <a:t>religion info</a:t>
            </a:r>
            <a:endParaRPr lang="en-US" sz="2500" dirty="0">
              <a:solidFill>
                <a:schemeClr val="tx1"/>
              </a:solidFill>
              <a:latin typeface="Euclid Circular B" panose="020B0504000000000000"/>
            </a:endParaRPr>
          </a:p>
          <a:p>
            <a:pPr marL="285750" indent="-285750">
              <a:buFont typeface="Arial" panose="020B0604020202020204" pitchFamily="34" charset="0"/>
              <a:buChar char="•"/>
            </a:pPr>
            <a:r>
              <a:rPr lang="tr-TR" sz="2500" dirty="0">
                <a:solidFill>
                  <a:schemeClr val="tx1"/>
                </a:solidFill>
              </a:rPr>
              <a:t>Requires costly </a:t>
            </a:r>
            <a:r>
              <a:rPr lang="tr-TR" sz="2500" b="1" dirty="0">
                <a:solidFill>
                  <a:schemeClr val="tx1"/>
                </a:solidFill>
              </a:rPr>
              <a:t>retraining</a:t>
            </a:r>
            <a:r>
              <a:rPr lang="tr-TR" sz="2500" dirty="0">
                <a:solidFill>
                  <a:schemeClr val="tx1"/>
                </a:solidFill>
              </a:rPr>
              <a:t> for updates.</a:t>
            </a:r>
            <a:endParaRPr lang="en-US" sz="2500" dirty="0">
              <a:solidFill>
                <a:schemeClr val="tx1"/>
              </a:solidFill>
            </a:endParaRPr>
          </a:p>
          <a:p>
            <a:pPr algn="ctr"/>
            <a:endParaRPr lang="tr-TR" dirty="0">
              <a:solidFill>
                <a:schemeClr val="tx1"/>
              </a:solidFill>
            </a:endParaRPr>
          </a:p>
          <a:p>
            <a:pPr algn="ctr"/>
            <a:endParaRPr lang="tr-TR" dirty="0">
              <a:solidFill>
                <a:schemeClr val="tx1"/>
              </a:solidFill>
            </a:endParaRPr>
          </a:p>
        </p:txBody>
      </p:sp>
      <p:pic>
        <p:nvPicPr>
          <p:cNvPr id="10" name="Picture 9">
            <a:extLst>
              <a:ext uri="{FF2B5EF4-FFF2-40B4-BE49-F238E27FC236}">
                <a16:creationId xmlns:a16="http://schemas.microsoft.com/office/drawing/2014/main" id="{15F62CFC-1EB5-F8B5-C912-C3505FD92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629" y="2046897"/>
            <a:ext cx="615160" cy="527280"/>
          </a:xfrm>
          <a:prstGeom prst="rect">
            <a:avLst/>
          </a:prstGeom>
        </p:spPr>
      </p:pic>
      <p:pic>
        <p:nvPicPr>
          <p:cNvPr id="16" name="Picture 15">
            <a:extLst>
              <a:ext uri="{FF2B5EF4-FFF2-40B4-BE49-F238E27FC236}">
                <a16:creationId xmlns:a16="http://schemas.microsoft.com/office/drawing/2014/main" id="{5AA98B9B-C9D9-EEA2-1221-0AC2576130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166" y="280059"/>
            <a:ext cx="1491265" cy="1106265"/>
          </a:xfrm>
          <a:prstGeom prst="rect">
            <a:avLst/>
          </a:prstGeom>
        </p:spPr>
      </p:pic>
      <p:pic>
        <p:nvPicPr>
          <p:cNvPr id="18" name="Picture 17">
            <a:extLst>
              <a:ext uri="{FF2B5EF4-FFF2-40B4-BE49-F238E27FC236}">
                <a16:creationId xmlns:a16="http://schemas.microsoft.com/office/drawing/2014/main" id="{826D8666-81F7-E309-D7CC-430241283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696262" y="211244"/>
            <a:ext cx="1495924" cy="1495924"/>
          </a:xfrm>
          <a:prstGeom prst="rect">
            <a:avLst/>
          </a:prstGeom>
        </p:spPr>
      </p:pic>
    </p:spTree>
    <p:extLst>
      <p:ext uri="{BB962C8B-B14F-4D97-AF65-F5344CB8AC3E}">
        <p14:creationId xmlns:p14="http://schemas.microsoft.com/office/powerpoint/2010/main" val="3843103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BBD67-E744-5A1C-FBCC-092310C1DD8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0BCC289-6289-310A-B0A8-FFB2600C9E06}"/>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Live Coding: </a:t>
            </a:r>
            <a:r>
              <a:rPr lang="en-US" sz="4400" b="1" dirty="0">
                <a:latin typeface="Euclid Circular B" panose="020B0504000000000000" pitchFamily="34" charset="0"/>
                <a:ea typeface="Euclid Circular B" panose="020B0504000000000000" pitchFamily="34" charset="0"/>
              </a:rPr>
              <a:t>Photo Picker</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258030FC-E1D1-9B8B-A2AB-44EF9DC5B63F}"/>
              </a:ext>
            </a:extLst>
          </p:cNvPr>
          <p:cNvSpPr txBox="1"/>
          <p:nvPr/>
        </p:nvSpPr>
        <p:spPr>
          <a:xfrm>
            <a:off x="666750" y="1063372"/>
            <a:ext cx="10858500" cy="5262979"/>
          </a:xfrm>
          <a:prstGeom prst="rect">
            <a:avLst/>
          </a:prstGeom>
          <a:noFill/>
        </p:spPr>
        <p:txBody>
          <a:bodyPr wrap="square">
            <a:spAutoFit/>
          </a:bodyPr>
          <a:lstStyle/>
          <a:p>
            <a:r>
              <a:rPr lang="en-US" sz="2800" b="1" dirty="0">
                <a:latin typeface="Euclid Circular B" panose="020B0504000000000000"/>
              </a:rPr>
              <a:t>Goal</a:t>
            </a:r>
            <a:r>
              <a:rPr lang="en-US" sz="2800" dirty="0">
                <a:latin typeface="Euclid Circular B" panose="020B0504000000000000"/>
              </a:rPr>
              <a:t>: </a:t>
            </a:r>
          </a:p>
          <a:p>
            <a:r>
              <a:rPr lang="en-US" sz="2800" dirty="0">
                <a:latin typeface="Euclid Circular B" panose="020B0504000000000000"/>
              </a:rPr>
              <a:t>Build a .NET 9 app with AI. The app decides the best photo for Instagram.</a:t>
            </a:r>
          </a:p>
          <a:p>
            <a:endParaRPr lang="en-US" sz="2800" b="1" dirty="0">
              <a:latin typeface="Euclid Circular B" panose="020B0504000000000000"/>
            </a:endParaRPr>
          </a:p>
          <a:p>
            <a:r>
              <a:rPr lang="en-US" sz="2800" b="1" dirty="0">
                <a:latin typeface="Euclid Circular B" panose="020B0504000000000000"/>
              </a:rPr>
              <a:t>Steps:</a:t>
            </a:r>
          </a:p>
          <a:p>
            <a:pPr marL="514350" indent="-514350">
              <a:buFont typeface="+mj-lt"/>
              <a:buAutoNum type="arabicPeriod"/>
            </a:pPr>
            <a:r>
              <a:rPr lang="en-US" sz="2800" dirty="0">
                <a:latin typeface="Euclid Circular B" panose="020B0504000000000000"/>
              </a:rPr>
              <a:t>Create a .NET console project</a:t>
            </a:r>
          </a:p>
          <a:p>
            <a:pPr marL="514350" indent="-514350">
              <a:buFont typeface="+mj-lt"/>
              <a:buAutoNum type="arabicPeriod"/>
            </a:pPr>
            <a:r>
              <a:rPr lang="en-US" sz="2800" dirty="0">
                <a:latin typeface="Euclid Circular B" panose="020B0504000000000000"/>
              </a:rPr>
              <a:t>Add .NET packages for AI</a:t>
            </a:r>
          </a:p>
          <a:p>
            <a:pPr marL="514350" indent="-514350">
              <a:buFont typeface="+mj-lt"/>
              <a:buAutoNum type="arabicPeriod"/>
            </a:pPr>
            <a:r>
              <a:rPr lang="en-US" sz="2800" dirty="0">
                <a:latin typeface="Euclid Circular B" panose="020B0504000000000000"/>
              </a:rPr>
              <a:t>Configure for OpenAI </a:t>
            </a:r>
          </a:p>
          <a:p>
            <a:pPr marL="514350" indent="-514350">
              <a:buFont typeface="+mj-lt"/>
              <a:buAutoNum type="arabicPeriod"/>
            </a:pPr>
            <a:r>
              <a:rPr lang="en-US" sz="2800" dirty="0">
                <a:latin typeface="Euclid Circular B" panose="020B0504000000000000"/>
              </a:rPr>
              <a:t>Find a good prompt</a:t>
            </a:r>
          </a:p>
          <a:p>
            <a:pPr marL="514350" indent="-514350">
              <a:buFont typeface="+mj-lt"/>
              <a:buAutoNum type="arabicPeriod"/>
            </a:pPr>
            <a:r>
              <a:rPr lang="en-US" sz="2800" dirty="0">
                <a:latin typeface="Euclid Circular B" panose="020B0504000000000000"/>
              </a:rPr>
              <a:t>Give a folder with images</a:t>
            </a:r>
          </a:p>
          <a:p>
            <a:pPr marL="514350" indent="-514350">
              <a:buFont typeface="+mj-lt"/>
              <a:buAutoNum type="arabicPeriod"/>
            </a:pPr>
            <a:r>
              <a:rPr lang="en-US" sz="2800" dirty="0">
                <a:latin typeface="Euclid Circular B" panose="020B0504000000000000"/>
              </a:rPr>
              <a:t>Ask AI to rate our photos </a:t>
            </a:r>
          </a:p>
          <a:p>
            <a:pPr marL="514350" indent="-514350">
              <a:buFont typeface="+mj-lt"/>
              <a:buAutoNum type="arabicPeriod"/>
            </a:pPr>
            <a:r>
              <a:rPr lang="en-US" sz="2800" dirty="0">
                <a:latin typeface="Euclid Circular B" panose="020B0504000000000000"/>
              </a:rPr>
              <a:t>Display the winner</a:t>
            </a:r>
          </a:p>
          <a:p>
            <a:pPr marL="514350" indent="-514350">
              <a:buFont typeface="+mj-lt"/>
              <a:buAutoNum type="arabicPeriod"/>
            </a:pPr>
            <a:r>
              <a:rPr lang="en-US" sz="2800" dirty="0">
                <a:latin typeface="Euclid Circular B" panose="020B0504000000000000"/>
              </a:rPr>
              <a:t>And switch to a local –offline– AI model</a:t>
            </a:r>
          </a:p>
        </p:txBody>
      </p:sp>
    </p:spTree>
    <p:extLst>
      <p:ext uri="{BB962C8B-B14F-4D97-AF65-F5344CB8AC3E}">
        <p14:creationId xmlns:p14="http://schemas.microsoft.com/office/powerpoint/2010/main" val="1936240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42AF-B7DE-C213-3349-956FD7776D3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AD7A24A-EAB0-FE5F-357C-790CA0F8716E}"/>
              </a:ext>
            </a:extLst>
          </p:cNvPr>
          <p:cNvPicPr>
            <a:picLocks noChangeAspect="1"/>
          </p:cNvPicPr>
          <p:nvPr/>
        </p:nvPicPr>
        <p:blipFill>
          <a:blip r:embed="rId3"/>
          <a:stretch>
            <a:fillRect/>
          </a:stretch>
        </p:blipFill>
        <p:spPr>
          <a:xfrm>
            <a:off x="397936" y="1186722"/>
            <a:ext cx="10153650" cy="1724025"/>
          </a:xfrm>
          <a:prstGeom prst="rect">
            <a:avLst/>
          </a:prstGeom>
        </p:spPr>
      </p:pic>
      <p:pic>
        <p:nvPicPr>
          <p:cNvPr id="3" name="Picture 2">
            <a:extLst>
              <a:ext uri="{FF2B5EF4-FFF2-40B4-BE49-F238E27FC236}">
                <a16:creationId xmlns:a16="http://schemas.microsoft.com/office/drawing/2014/main" id="{040E4CAC-2A74-D393-A52D-988190EC72B1}"/>
              </a:ext>
            </a:extLst>
          </p:cNvPr>
          <p:cNvPicPr>
            <a:picLocks noChangeAspect="1"/>
          </p:cNvPicPr>
          <p:nvPr/>
        </p:nvPicPr>
        <p:blipFill>
          <a:blip r:embed="rId4"/>
          <a:stretch>
            <a:fillRect/>
          </a:stretch>
        </p:blipFill>
        <p:spPr>
          <a:xfrm>
            <a:off x="397936" y="3492854"/>
            <a:ext cx="10123264" cy="2178424"/>
          </a:xfrm>
          <a:prstGeom prst="rect">
            <a:avLst/>
          </a:prstGeom>
        </p:spPr>
      </p:pic>
      <p:sp>
        <p:nvSpPr>
          <p:cNvPr id="4" name="Title 1">
            <a:extLst>
              <a:ext uri="{FF2B5EF4-FFF2-40B4-BE49-F238E27FC236}">
                <a16:creationId xmlns:a16="http://schemas.microsoft.com/office/drawing/2014/main" id="{C6DF94B6-8391-5E89-E647-6619EEDB2E6D}"/>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Download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813113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62148-AE72-A0E3-8B4A-847FCD8BF9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467EE26-1156-643A-092C-E60B3712FD02}"/>
              </a:ext>
            </a:extLst>
          </p:cNvPr>
          <p:cNvSpPr>
            <a:spLocks noGrp="1"/>
          </p:cNvSpPr>
          <p:nvPr>
            <p:ph type="title"/>
          </p:nvPr>
        </p:nvSpPr>
        <p:spPr>
          <a:xfrm>
            <a:off x="397936" y="378807"/>
            <a:ext cx="10515600" cy="684565"/>
          </a:xfrm>
        </p:spPr>
        <p:txBody>
          <a:bodyPr>
            <a:normAutofit fontScale="90000"/>
          </a:bodyPr>
          <a:lstStyle/>
          <a:p>
            <a:r>
              <a:rPr lang="en-US" sz="4400" dirty="0">
                <a:latin typeface="Euclid Circular B" panose="020B0504000000000000" pitchFamily="34" charset="0"/>
                <a:ea typeface="Euclid Circular B" panose="020B0504000000000000" pitchFamily="34" charset="0"/>
              </a:rPr>
              <a:t>Run </a:t>
            </a:r>
            <a:r>
              <a:rPr lang="en-US" sz="4400" dirty="0" err="1">
                <a:latin typeface="Euclid Circular B" panose="020B0504000000000000" pitchFamily="34" charset="0"/>
                <a:ea typeface="Euclid Circular B" panose="020B0504000000000000" pitchFamily="34" charset="0"/>
              </a:rPr>
              <a:t>Ollama</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5" name="Picture 4">
            <a:extLst>
              <a:ext uri="{FF2B5EF4-FFF2-40B4-BE49-F238E27FC236}">
                <a16:creationId xmlns:a16="http://schemas.microsoft.com/office/drawing/2014/main" id="{EBD75FFB-1B9E-EBBB-95DB-78678671E09D}"/>
              </a:ext>
            </a:extLst>
          </p:cNvPr>
          <p:cNvPicPr>
            <a:picLocks noChangeAspect="1"/>
          </p:cNvPicPr>
          <p:nvPr/>
        </p:nvPicPr>
        <p:blipFill>
          <a:blip r:embed="rId3"/>
          <a:stretch>
            <a:fillRect/>
          </a:stretch>
        </p:blipFill>
        <p:spPr>
          <a:xfrm>
            <a:off x="551323" y="1292937"/>
            <a:ext cx="11036332" cy="4973610"/>
          </a:xfrm>
          <a:prstGeom prst="rect">
            <a:avLst/>
          </a:prstGeom>
        </p:spPr>
      </p:pic>
    </p:spTree>
    <p:extLst>
      <p:ext uri="{BB962C8B-B14F-4D97-AF65-F5344CB8AC3E}">
        <p14:creationId xmlns:p14="http://schemas.microsoft.com/office/powerpoint/2010/main" val="4174893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E24B-B982-21EE-04FD-5B443F5296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392AB-1590-0775-8F1C-9A1126D7C0D5}"/>
              </a:ext>
            </a:extLst>
          </p:cNvPr>
          <p:cNvSpPr>
            <a:spLocks noGrp="1"/>
          </p:cNvSpPr>
          <p:nvPr>
            <p:ph type="title"/>
          </p:nvPr>
        </p:nvSpPr>
        <p:spPr>
          <a:xfrm>
            <a:off x="397936" y="378807"/>
            <a:ext cx="10515600" cy="684565"/>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Reliable?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3" name="Picture 2">
            <a:extLst>
              <a:ext uri="{FF2B5EF4-FFF2-40B4-BE49-F238E27FC236}">
                <a16:creationId xmlns:a16="http://schemas.microsoft.com/office/drawing/2014/main" id="{F651DAAC-8680-8C10-9148-46C2FB1BF1D4}"/>
              </a:ext>
            </a:extLst>
          </p:cNvPr>
          <p:cNvPicPr>
            <a:picLocks noChangeAspect="1"/>
          </p:cNvPicPr>
          <p:nvPr/>
        </p:nvPicPr>
        <p:blipFill>
          <a:blip r:embed="rId3"/>
          <a:stretch>
            <a:fillRect/>
          </a:stretch>
        </p:blipFill>
        <p:spPr>
          <a:xfrm>
            <a:off x="397936" y="1823873"/>
            <a:ext cx="11496050" cy="3899010"/>
          </a:xfrm>
          <a:prstGeom prst="rect">
            <a:avLst/>
          </a:prstGeom>
        </p:spPr>
      </p:pic>
      <p:sp>
        <p:nvSpPr>
          <p:cNvPr id="6" name="Oval 5">
            <a:extLst>
              <a:ext uri="{FF2B5EF4-FFF2-40B4-BE49-F238E27FC236}">
                <a16:creationId xmlns:a16="http://schemas.microsoft.com/office/drawing/2014/main" id="{63B33A8A-E7E4-AF69-1EED-56CF397CD232}"/>
              </a:ext>
            </a:extLst>
          </p:cNvPr>
          <p:cNvSpPr/>
          <p:nvPr/>
        </p:nvSpPr>
        <p:spPr>
          <a:xfrm>
            <a:off x="3595419" y="4394388"/>
            <a:ext cx="4681478" cy="145461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781581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B1E8-B9B1-EE9C-1814-E341C01F4FB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AA00F78-4274-CD47-1210-6BB261C447BC}"/>
              </a:ext>
            </a:extLst>
          </p:cNvPr>
          <p:cNvPicPr>
            <a:picLocks noChangeAspect="1"/>
          </p:cNvPicPr>
          <p:nvPr/>
        </p:nvPicPr>
        <p:blipFill>
          <a:blip r:embed="rId3"/>
          <a:stretch>
            <a:fillRect/>
          </a:stretch>
        </p:blipFill>
        <p:spPr>
          <a:xfrm>
            <a:off x="2280744" y="31532"/>
            <a:ext cx="8146243" cy="6858000"/>
          </a:xfrm>
          <a:prstGeom prst="rect">
            <a:avLst/>
          </a:prstGeom>
        </p:spPr>
      </p:pic>
    </p:spTree>
    <p:extLst>
      <p:ext uri="{BB962C8B-B14F-4D97-AF65-F5344CB8AC3E}">
        <p14:creationId xmlns:p14="http://schemas.microsoft.com/office/powerpoint/2010/main" val="3177828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08454" y="1134276"/>
            <a:ext cx="6724947" cy="859171"/>
          </a:xfrm>
        </p:spPr>
        <p:txBody>
          <a:bodyPr>
            <a:normAutofit/>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Alper E</a:t>
            </a:r>
            <a:r>
              <a:rPr lang="en-US" b="1" dirty="0">
                <a:solidFill>
                  <a:schemeClr val="bg1">
                    <a:lumMod val="65000"/>
                  </a:schemeClr>
                </a:solidFill>
                <a:latin typeface="Euclid Circular B" panose="020B0504000000000000" pitchFamily="34" charset="0"/>
                <a:ea typeface="Euclid Circular B" panose="020B0504000000000000" pitchFamily="34" charset="0"/>
              </a:rPr>
              <a:t>BİÇOĞLU</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608454" y="3217210"/>
            <a:ext cx="6532687" cy="2093301"/>
            <a:chOff x="914956" y="1895258"/>
            <a:chExt cx="6086539" cy="2093301"/>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6" y="1895258"/>
              <a:ext cx="494580" cy="505504"/>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56" y="2646474"/>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956" y="3432186"/>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44855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694610"/>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grpSp>
      <p:pic>
        <p:nvPicPr>
          <p:cNvPr id="5" name="Picture 4">
            <a:extLst>
              <a:ext uri="{FF2B5EF4-FFF2-40B4-BE49-F238E27FC236}">
                <a16:creationId xmlns:a16="http://schemas.microsoft.com/office/drawing/2014/main" id="{0223EC92-B140-3508-24D1-A178E6DD0B89}"/>
              </a:ext>
            </a:extLst>
          </p:cNvPr>
          <p:cNvPicPr>
            <a:picLocks noChangeAspect="1"/>
          </p:cNvPicPr>
          <p:nvPr/>
        </p:nvPicPr>
        <p:blipFill>
          <a:blip r:embed="rId8"/>
          <a:stretch>
            <a:fillRect/>
          </a:stretch>
        </p:blipFill>
        <p:spPr>
          <a:xfrm>
            <a:off x="8059296" y="2525549"/>
            <a:ext cx="3524250" cy="3476625"/>
          </a:xfrm>
          <a:prstGeom prst="rect">
            <a:avLst/>
          </a:prstGeom>
          <a:ln>
            <a:noFill/>
          </a:ln>
          <a:effectLst>
            <a:outerShdw blurRad="190500" algn="tl" rotWithShape="0">
              <a:srgbClr val="000000">
                <a:alpha val="70000"/>
              </a:srgbClr>
            </a:outerShdw>
          </a:effectLst>
        </p:spPr>
      </p:pic>
      <p:sp>
        <p:nvSpPr>
          <p:cNvPr id="11" name="Content Placeholder 2">
            <a:extLst>
              <a:ext uri="{FF2B5EF4-FFF2-40B4-BE49-F238E27FC236}">
                <a16:creationId xmlns:a16="http://schemas.microsoft.com/office/drawing/2014/main" id="{D62E12C9-4C6A-B9E2-1168-2CA90B344762}"/>
              </a:ext>
            </a:extLst>
          </p:cNvPr>
          <p:cNvSpPr txBox="1">
            <a:spLocks/>
          </p:cNvSpPr>
          <p:nvPr/>
        </p:nvSpPr>
        <p:spPr>
          <a:xfrm>
            <a:off x="8059296" y="654089"/>
            <a:ext cx="3524250" cy="1748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latin typeface="Euclid Circular B" panose="020B0504000000000000" pitchFamily="34" charset="0"/>
                <a:ea typeface="Euclid Circular B" panose="020B0504000000000000" pitchFamily="34" charset="0"/>
              </a:rPr>
              <a:t>Download</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Presentation </a:t>
            </a:r>
            <a:br>
              <a:rPr lang="en-US" sz="3200" b="1" dirty="0">
                <a:latin typeface="Euclid Circular B" panose="020B0504000000000000" pitchFamily="34" charset="0"/>
                <a:ea typeface="Euclid Circular B" panose="020B0504000000000000" pitchFamily="34" charset="0"/>
              </a:rPr>
            </a:br>
            <a:r>
              <a:rPr lang="en-US" sz="3200" b="1" dirty="0">
                <a:latin typeface="Euclid Circular B" panose="020B0504000000000000" pitchFamily="34" charset="0"/>
                <a:ea typeface="Euclid Circular B" panose="020B0504000000000000" pitchFamily="34" charset="0"/>
              </a:rPr>
              <a:t>Source-Code</a:t>
            </a:r>
            <a:endParaRPr lang="en-US" sz="3200" b="1" dirty="0">
              <a:latin typeface="Euclid Circular B" panose="020B0504000000000000" pitchFamily="34" charset="0"/>
              <a:ea typeface="Euclid Circular B" panose="020B0504000000000000" pitchFamily="34" charset="0"/>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63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44453-3B14-0F55-2E33-4F50E9EFEA54}"/>
              </a:ext>
            </a:extLst>
          </p:cNvPr>
          <p:cNvPicPr>
            <a:picLocks noChangeAspect="1"/>
          </p:cNvPicPr>
          <p:nvPr/>
        </p:nvPicPr>
        <p:blipFill>
          <a:blip r:embed="rId3"/>
          <a:stretch>
            <a:fillRect/>
          </a:stretch>
        </p:blipFill>
        <p:spPr>
          <a:xfrm>
            <a:off x="-1" y="0"/>
            <a:ext cx="12192001" cy="3322394"/>
          </a:xfrm>
          <a:prstGeom prst="rect">
            <a:avLst/>
          </a:prstGeom>
        </p:spPr>
      </p:pic>
      <p:pic>
        <p:nvPicPr>
          <p:cNvPr id="10" name="Picture 9">
            <a:extLst>
              <a:ext uri="{FF2B5EF4-FFF2-40B4-BE49-F238E27FC236}">
                <a16:creationId xmlns:a16="http://schemas.microsoft.com/office/drawing/2014/main" id="{88DDC6A2-738D-5551-1B88-2C9E5EFB7A79}"/>
              </a:ext>
            </a:extLst>
          </p:cNvPr>
          <p:cNvPicPr>
            <a:picLocks noChangeAspect="1"/>
          </p:cNvPicPr>
          <p:nvPr/>
        </p:nvPicPr>
        <p:blipFill>
          <a:blip r:embed="rId4"/>
          <a:stretch>
            <a:fillRect/>
          </a:stretch>
        </p:blipFill>
        <p:spPr>
          <a:xfrm>
            <a:off x="4365620" y="2657686"/>
            <a:ext cx="3851623" cy="38625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7" name="Title 1">
            <a:extLst>
              <a:ext uri="{FF2B5EF4-FFF2-40B4-BE49-F238E27FC236}">
                <a16:creationId xmlns:a16="http://schemas.microsoft.com/office/drawing/2014/main" id="{935FC405-EE93-DF2C-4357-6A0F6693DEAB}"/>
              </a:ext>
            </a:extLst>
          </p:cNvPr>
          <p:cNvSpPr>
            <a:spLocks noGrp="1"/>
          </p:cNvSpPr>
          <p:nvPr>
            <p:ph type="title"/>
          </p:nvPr>
        </p:nvSpPr>
        <p:spPr>
          <a:xfrm>
            <a:off x="798852" y="664440"/>
            <a:ext cx="10985157" cy="1758437"/>
          </a:xfrm>
          <a:effectLst>
            <a:glow rad="190500">
              <a:schemeClr val="accent1">
                <a:satMod val="175000"/>
                <a:alpha val="40000"/>
              </a:schemeClr>
            </a:glow>
            <a:outerShdw blurRad="571500" dist="38100" dir="5400000" algn="t" rotWithShape="0">
              <a:prstClr val="black">
                <a:alpha val="38000"/>
              </a:prstClr>
            </a:outerShdw>
            <a:softEdge rad="12700"/>
          </a:effectLst>
        </p:spPr>
        <p:txBody>
          <a:bodyPr>
            <a:normAutofit/>
          </a:bodyPr>
          <a:lstStyle/>
          <a:p>
            <a:pPr algn="r"/>
            <a:r>
              <a:rPr lang="en-US" sz="4800" b="1" i="0" dirty="0">
                <a:solidFill>
                  <a:schemeClr val="bg1"/>
                </a:solidFill>
                <a:effectLst/>
                <a:latin typeface="Euclid Circular B" panose="020B0504000000000000"/>
              </a:rPr>
              <a:t>5x </a:t>
            </a:r>
            <a:r>
              <a:rPr lang="tr-TR" sz="4800" b="1" i="0" dirty="0">
                <a:solidFill>
                  <a:schemeClr val="bg1"/>
                </a:solidFill>
                <a:effectLst/>
                <a:latin typeface="Lexend"/>
              </a:rPr>
              <a:t>ABP Personal Licence</a:t>
            </a:r>
            <a:endParaRPr lang="en-US" sz="4800" b="1" noProof="0" dirty="0">
              <a:solidFill>
                <a:schemeClr val="bg1"/>
              </a:solidFill>
              <a:latin typeface="Euclid Circular B" panose="020B0504000000000000"/>
              <a:ea typeface="Euclid Circular B" panose="020B0504000000000000" pitchFamily="34" charset="0"/>
            </a:endParaRPr>
          </a:p>
        </p:txBody>
      </p:sp>
      <p:sp>
        <p:nvSpPr>
          <p:cNvPr id="19" name="TextBox 18">
            <a:extLst>
              <a:ext uri="{FF2B5EF4-FFF2-40B4-BE49-F238E27FC236}">
                <a16:creationId xmlns:a16="http://schemas.microsoft.com/office/drawing/2014/main" id="{03FBDA1F-7E47-8A54-E223-E09B39D4C32B}"/>
              </a:ext>
            </a:extLst>
          </p:cNvPr>
          <p:cNvSpPr txBox="1"/>
          <p:nvPr/>
        </p:nvSpPr>
        <p:spPr>
          <a:xfrm>
            <a:off x="5435725" y="1899657"/>
            <a:ext cx="6303194" cy="523220"/>
          </a:xfrm>
          <a:prstGeom prst="rect">
            <a:avLst/>
          </a:prstGeom>
          <a:noFill/>
        </p:spPr>
        <p:txBody>
          <a:bodyPr wrap="square">
            <a:spAutoFit/>
          </a:bodyPr>
          <a:lstStyle/>
          <a:p>
            <a:pPr algn="r"/>
            <a:r>
              <a:rPr lang="tr-TR" sz="2800" b="1" dirty="0">
                <a:solidFill>
                  <a:schemeClr val="tx1">
                    <a:lumMod val="95000"/>
                    <a:lumOff val="5000"/>
                  </a:schemeClr>
                </a:solidFill>
              </a:rPr>
              <a:t>https://abp.io/community/raffles</a:t>
            </a:r>
          </a:p>
        </p:txBody>
      </p:sp>
    </p:spTree>
    <p:extLst>
      <p:ext uri="{BB962C8B-B14F-4D97-AF65-F5344CB8AC3E}">
        <p14:creationId xmlns:p14="http://schemas.microsoft.com/office/powerpoint/2010/main" val="364222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29025BB-AD1B-87F3-FA0C-189D04B127B4}"/>
              </a:ext>
            </a:extLst>
          </p:cNvPr>
          <p:cNvSpPr txBox="1">
            <a:spLocks/>
          </p:cNvSpPr>
          <p:nvPr/>
        </p:nvSpPr>
        <p:spPr>
          <a:xfrm>
            <a:off x="0" y="0"/>
            <a:ext cx="12072551" cy="67344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9800" dirty="0"/>
              <a:t>🙌</a:t>
            </a:r>
            <a:endParaRPr lang="en-US" sz="9800" dirty="0"/>
          </a:p>
          <a:p>
            <a:pPr algn="ctr"/>
            <a:endParaRPr lang="en-US" b="1" dirty="0">
              <a:solidFill>
                <a:srgbClr val="292D33"/>
              </a:solidFill>
              <a:latin typeface="Euclid Circular B" panose="020B0504000000000000" pitchFamily="34" charset="0"/>
            </a:endParaRPr>
          </a:p>
          <a:p>
            <a:pPr algn="ctr"/>
            <a:r>
              <a:rPr lang="en-US" sz="6200" b="1" dirty="0">
                <a:solidFill>
                  <a:srgbClr val="292D33"/>
                </a:solidFill>
                <a:latin typeface="Euclid Circular B" panose="020B0504000000000000" pitchFamily="34" charset="0"/>
              </a:rPr>
              <a:t>.NET Developers</a:t>
            </a:r>
            <a:r>
              <a:rPr lang="en-US" sz="6200" b="1" dirty="0">
                <a:solidFill>
                  <a:srgbClr val="292D33"/>
                </a:solidFill>
                <a:latin typeface="Euclid Circular B" panose="020B0504000000000000" pitchFamily="34" charset="0"/>
                <a:ea typeface="Euclid Circular B" panose="020B0504000000000000" pitchFamily="34" charset="0"/>
              </a:rPr>
              <a:t>?</a:t>
            </a:r>
          </a:p>
          <a:p>
            <a:pPr algn="ctr"/>
            <a:endParaRPr lang="en-US" b="1" dirty="0">
              <a:solidFill>
                <a:srgbClr val="292D33"/>
              </a:solidFill>
              <a:latin typeface="Euclid Circular B" panose="020B0504000000000000" pitchFamily="34" charset="0"/>
              <a:ea typeface="Euclid Circular B" panose="020B0504000000000000" pitchFamily="34" charset="0"/>
            </a:endParaRPr>
          </a:p>
          <a:p>
            <a:pPr algn="ctr"/>
            <a:r>
              <a:rPr lang="en-US" sz="6200" b="1" dirty="0">
                <a:solidFill>
                  <a:srgbClr val="292D33"/>
                </a:solidFill>
                <a:latin typeface="Euclid Circular B" panose="020B0504000000000000" pitchFamily="34" charset="0"/>
              </a:rPr>
              <a:t>Use AI in a real-world project?</a:t>
            </a:r>
            <a:endParaRPr lang="en-US" sz="6200" b="1" dirty="0">
              <a:solidFill>
                <a:srgbClr val="292D33"/>
              </a:solidFill>
              <a:latin typeface="Euclid Circular B" panose="020B0504000000000000" pitchFamily="34" charset="0"/>
              <a:ea typeface="Euclid Circular B" panose="020B0504000000000000" pitchFamily="34" charset="0"/>
            </a:endParaRPr>
          </a:p>
          <a:p>
            <a:pPr algn="ctr"/>
            <a:endParaRPr lang="en-US"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35672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FE995-1A24-AEEC-6DD5-9145F68DC4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ECF315A-CDE9-B102-FFF2-79C2F4F6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479" y="934109"/>
            <a:ext cx="7898521" cy="5923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291BBEE-A0EA-BAFC-9EF6-C5E95E9F1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84579" cy="50134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813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8DE9-38B3-F698-829C-0821DC35913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108F652-0C06-2C39-4991-A39AA1F2DED7}"/>
              </a:ext>
            </a:extLst>
          </p:cNvPr>
          <p:cNvPicPr>
            <a:picLocks noChangeAspect="1"/>
          </p:cNvPicPr>
          <p:nvPr/>
        </p:nvPicPr>
        <p:blipFill>
          <a:blip r:embed="rId3">
            <a:extLst>
              <a:ext uri="{28A0092B-C50C-407E-A947-70E740481C1C}">
                <a14:useLocalDpi xmlns:a14="http://schemas.microsoft.com/office/drawing/2010/main" val="0"/>
              </a:ext>
            </a:extLst>
          </a:blip>
          <a:srcRect l="17612"/>
          <a:stretch/>
        </p:blipFill>
        <p:spPr>
          <a:xfrm>
            <a:off x="0" y="0"/>
            <a:ext cx="423764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3FFE8BA-E145-2A17-267D-026F2BA51665}"/>
              </a:ext>
            </a:extLst>
          </p:cNvPr>
          <p:cNvPicPr>
            <a:picLocks noChangeAspect="1"/>
          </p:cNvPicPr>
          <p:nvPr/>
        </p:nvPicPr>
        <p:blipFill>
          <a:blip r:embed="rId4"/>
          <a:srcRect l="11567" r="14907" b="17724"/>
          <a:stretch/>
        </p:blipFill>
        <p:spPr>
          <a:xfrm>
            <a:off x="4237640" y="15766"/>
            <a:ext cx="8065597"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596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noProof="0" dirty="0">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63646"/>
            <a:ext cx="10844048" cy="2530708"/>
          </a:xfrm>
        </p:spPr>
        <p:txBody>
          <a:bodyPr>
            <a:normAutofit/>
          </a:bodyPr>
          <a:lstStyle/>
          <a:p>
            <a:r>
              <a:rPr lang="en-US" sz="4800" dirty="0">
                <a:latin typeface="Euclid Circular B" panose="020B0504000000000000" pitchFamily="34" charset="0"/>
                <a:ea typeface="Euclid Circular B" panose="020B0504000000000000" pitchFamily="34" charset="0"/>
              </a:rPr>
              <a:t> The past, present and future of AI</a:t>
            </a:r>
          </a:p>
          <a:p>
            <a:r>
              <a:rPr lang="en-US" sz="4800" dirty="0">
                <a:latin typeface="Euclid Circular B" panose="020B0504000000000000" pitchFamily="34" charset="0"/>
                <a:ea typeface="Euclid Circular B" panose="020B0504000000000000" pitchFamily="34" charset="0"/>
              </a:rPr>
              <a:t> AI for .NET Developers</a:t>
            </a:r>
          </a:p>
          <a:p>
            <a:r>
              <a:rPr lang="en-US" sz="4800" dirty="0">
                <a:latin typeface="Euclid Circular B" panose="020B0504000000000000" pitchFamily="34" charset="0"/>
                <a:ea typeface="Euclid Circular B" panose="020B0504000000000000" pitchFamily="34" charset="0"/>
              </a:rPr>
              <a:t> Live Coding</a:t>
            </a:r>
          </a:p>
        </p:txBody>
      </p:sp>
    </p:spTree>
    <p:extLst>
      <p:ext uri="{BB962C8B-B14F-4D97-AF65-F5344CB8AC3E}">
        <p14:creationId xmlns:p14="http://schemas.microsoft.com/office/powerpoint/2010/main" val="721846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FCE4-5B83-DF66-3B5F-BF138541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B8590-93A4-21C4-A14F-642318792B41}"/>
              </a:ext>
            </a:extLst>
          </p:cNvPr>
          <p:cNvSpPr>
            <a:spLocks noGrp="1"/>
          </p:cNvSpPr>
          <p:nvPr>
            <p:ph type="title"/>
          </p:nvPr>
        </p:nvSpPr>
        <p:spPr>
          <a:xfrm>
            <a:off x="0" y="1952091"/>
            <a:ext cx="12192000" cy="2835666"/>
          </a:xfrm>
        </p:spPr>
        <p:txBody>
          <a:bodyPr>
            <a:normAutofit/>
          </a:bodyPr>
          <a:lstStyle/>
          <a:p>
            <a:pPr algn="ctr"/>
            <a:r>
              <a:rPr lang="en-US" sz="6000" dirty="0">
                <a:latin typeface="Euclid Circular B" panose="020B0504000000000000" pitchFamily="34" charset="0"/>
                <a:ea typeface="Euclid Circular B" panose="020B0504000000000000" pitchFamily="34" charset="0"/>
              </a:rPr>
              <a:t>The </a:t>
            </a:r>
            <a:r>
              <a:rPr lang="en-US" sz="6000" b="1" dirty="0">
                <a:latin typeface="Euclid Circular B" panose="020B0504000000000000" pitchFamily="34" charset="0"/>
                <a:ea typeface="Euclid Circular B" panose="020B0504000000000000" pitchFamily="34" charset="0"/>
              </a:rPr>
              <a:t>past</a:t>
            </a:r>
            <a:r>
              <a:rPr lang="en-US" sz="6000" dirty="0">
                <a:latin typeface="Euclid Circular B" panose="020B0504000000000000" pitchFamily="34" charset="0"/>
                <a:ea typeface="Euclid Circular B" panose="020B0504000000000000" pitchFamily="34" charset="0"/>
              </a:rPr>
              <a:t>, </a:t>
            </a:r>
            <a:r>
              <a:rPr lang="en-US" sz="6000" b="1" dirty="0">
                <a:latin typeface="Euclid Circular B" panose="020B0504000000000000" pitchFamily="34" charset="0"/>
                <a:ea typeface="Euclid Circular B" panose="020B0504000000000000" pitchFamily="34" charset="0"/>
              </a:rPr>
              <a:t>present</a:t>
            </a:r>
            <a:r>
              <a:rPr lang="en-US" sz="6000" dirty="0">
                <a:latin typeface="Euclid Circular B" panose="020B0504000000000000" pitchFamily="34" charset="0"/>
                <a:ea typeface="Euclid Circular B" panose="020B0504000000000000" pitchFamily="34" charset="0"/>
              </a:rPr>
              <a:t>, and </a:t>
            </a:r>
            <a:r>
              <a:rPr lang="en-US" sz="6000" b="1" dirty="0">
                <a:latin typeface="Euclid Circular B" panose="020B0504000000000000" pitchFamily="34" charset="0"/>
                <a:ea typeface="Euclid Circular B" panose="020B0504000000000000" pitchFamily="34" charset="0"/>
              </a:rPr>
              <a:t>future</a:t>
            </a:r>
            <a:r>
              <a:rPr lang="en-US" sz="6000" dirty="0">
                <a:latin typeface="Euclid Circular B" panose="020B0504000000000000" pitchFamily="34" charset="0"/>
                <a:ea typeface="Euclid Circular B" panose="020B0504000000000000" pitchFamily="34" charset="0"/>
              </a:rPr>
              <a:t> of </a:t>
            </a:r>
            <a:r>
              <a:rPr lang="en-US" sz="6000" b="1" dirty="0">
                <a:latin typeface="Euclid Circular B" panose="020B0504000000000000" pitchFamily="34" charset="0"/>
                <a:ea typeface="Euclid Circular B" panose="020B0504000000000000" pitchFamily="34" charset="0"/>
              </a:rPr>
              <a:t>AI</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084639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25164</TotalTime>
  <Words>3826</Words>
  <Application>Microsoft Office PowerPoint</Application>
  <PresentationFormat>Widescreen</PresentationFormat>
  <Paragraphs>397</Paragraphs>
  <Slides>37</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72Brand</vt:lpstr>
      <vt:lpstr>-apple-system</vt:lpstr>
      <vt:lpstr>Arial</vt:lpstr>
      <vt:lpstr>Calibri</vt:lpstr>
      <vt:lpstr>Calibri Light</vt:lpstr>
      <vt:lpstr>Euclid Circular B</vt:lpstr>
      <vt:lpstr>InterVariable</vt:lpstr>
      <vt:lpstr>Lexend</vt:lpstr>
      <vt:lpstr>Poppins</vt:lpstr>
      <vt:lpstr>Roboto</vt:lpstr>
      <vt:lpstr>Times New Roman</vt:lpstr>
      <vt:lpstr>Office Theme</vt:lpstr>
      <vt:lpstr>AI as a Simple Developer</vt:lpstr>
      <vt:lpstr>PowerPoint Presentation</vt:lpstr>
      <vt:lpstr>PowerPoint Presentation</vt:lpstr>
      <vt:lpstr>5x ABP Personal Licence</vt:lpstr>
      <vt:lpstr>PowerPoint Presentation</vt:lpstr>
      <vt:lpstr>PowerPoint Presentation</vt:lpstr>
      <vt:lpstr>PowerPoint Presentation</vt:lpstr>
      <vt:lpstr>Agenda</vt:lpstr>
      <vt:lpstr>The past, present, and future of AI</vt:lpstr>
      <vt:lpstr>1956 — The Birth of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Developers</vt:lpstr>
      <vt:lpstr>PowerPoint Presentation</vt:lpstr>
      <vt:lpstr>PowerPoint Presentation</vt:lpstr>
      <vt:lpstr>PowerPoint Presentation</vt:lpstr>
      <vt:lpstr>PowerPoint Presentation</vt:lpstr>
      <vt:lpstr>PowerPoint Presentation</vt:lpstr>
      <vt:lpstr>Live Coding: Photo Picker</vt:lpstr>
      <vt:lpstr>Download Ollama</vt:lpstr>
      <vt:lpstr>Run Ollama</vt:lpstr>
      <vt:lpstr>Reliable?</vt:lpstr>
      <vt:lpstr>PowerPoint Presentation</vt:lpstr>
      <vt:lpstr>Alper EBİÇOĞLU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1158</cp:revision>
  <dcterms:created xsi:type="dcterms:W3CDTF">2022-02-27T10:42:11Z</dcterms:created>
  <dcterms:modified xsi:type="dcterms:W3CDTF">2025-03-03T09:05:53Z</dcterms:modified>
</cp:coreProperties>
</file>